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56" r:id="rId2"/>
    <p:sldId id="257" r:id="rId3"/>
    <p:sldId id="258" r:id="rId4"/>
    <p:sldId id="267" r:id="rId5"/>
    <p:sldId id="289" r:id="rId6"/>
    <p:sldId id="295" r:id="rId7"/>
    <p:sldId id="294" r:id="rId8"/>
    <p:sldId id="268" r:id="rId9"/>
    <p:sldId id="290" r:id="rId10"/>
    <p:sldId id="291" r:id="rId11"/>
    <p:sldId id="271" r:id="rId12"/>
    <p:sldId id="278" r:id="rId13"/>
    <p:sldId id="282" r:id="rId14"/>
    <p:sldId id="284" r:id="rId15"/>
    <p:sldId id="283" r:id="rId16"/>
    <p:sldId id="285" r:id="rId17"/>
    <p:sldId id="281" r:id="rId18"/>
    <p:sldId id="293" r:id="rId19"/>
    <p:sldId id="287" r:id="rId20"/>
    <p:sldId id="288" r:id="rId21"/>
    <p:sldId id="29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33" autoAdjust="0"/>
    <p:restoredTop sz="92140" autoAdjust="0"/>
  </p:normalViewPr>
  <p:slideViewPr>
    <p:cSldViewPr snapToGrid="0">
      <p:cViewPr varScale="1">
        <p:scale>
          <a:sx n="71" d="100"/>
          <a:sy n="71" d="100"/>
        </p:scale>
        <p:origin x="168" y="328"/>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hyperlink" Target="http://localhost:8889/notebooks/My_documents_all/FraudDetection_github/05_Sampling_techniques_for_extremely_imbalanced_data.ipynb#(3)-ADASYN:-Adaptive-Synthetic-Sampling" TargetMode="External"/></Relationships>
</file>

<file path=ppt/diagrams/_rels/data2.xml.rels><?xml version="1.0" encoding="UTF-8" standalone="yes"?>
<Relationships xmlns="http://schemas.openxmlformats.org/package/2006/relationships"><Relationship Id="rId1" Type="http://schemas.openxmlformats.org/officeDocument/2006/relationships/hyperlink" Target="http://localhost:8889/notebooks/My_documents_all/FraudDetection_github/05_Sampling_techniques_for_extremely_imbalanced_data.ipynb#(3)-ADASYN:-Adaptive-Synthetic-Sampling"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localhost:8889/notebooks/My_documents_all/FraudDetection_github/05_Sampling_techniques_for_extremely_imbalanced_data.ipynb#(3)-ADASYN:-Adaptive-Synthetic-Sampling"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localhost:8889/notebooks/My_documents_all/FraudDetection_github/05_Sampling_techniques_for_extremely_imbalanced_data.ipynb#(3)-ADASYN:-Adaptive-Synthetic-Sampling"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05EF48-D842-FF45-BF23-812724588CEE}" type="doc">
      <dgm:prSet loTypeId="urn:microsoft.com/office/officeart/2005/8/layout/hierarchy3" loCatId="" qsTypeId="urn:microsoft.com/office/officeart/2005/8/quickstyle/simple3" qsCatId="simple" csTypeId="urn:microsoft.com/office/officeart/2005/8/colors/accent1_2" csCatId="accent1" phldr="1"/>
      <dgm:spPr/>
      <dgm:t>
        <a:bodyPr/>
        <a:lstStyle/>
        <a:p>
          <a:endParaRPr lang="en-US"/>
        </a:p>
      </dgm:t>
    </dgm:pt>
    <dgm:pt modelId="{07AF975D-21BE-F946-A49E-258E8BB5ADB6}">
      <dgm:prSet phldrT="[Text]"/>
      <dgm:spPr/>
      <dgm:t>
        <a:bodyPr/>
        <a:lstStyle/>
        <a:p>
          <a:pPr algn="l"/>
          <a:r>
            <a:rPr lang="en-US" dirty="0"/>
            <a:t>Under-sampling</a:t>
          </a:r>
        </a:p>
      </dgm:t>
    </dgm:pt>
    <dgm:pt modelId="{8E511EE4-364D-9243-8644-763099F3B738}" type="parTrans" cxnId="{81DC4727-EA32-E248-B796-35B00D4A1074}">
      <dgm:prSet/>
      <dgm:spPr/>
      <dgm:t>
        <a:bodyPr/>
        <a:lstStyle/>
        <a:p>
          <a:endParaRPr lang="en-US"/>
        </a:p>
      </dgm:t>
    </dgm:pt>
    <dgm:pt modelId="{FB5C8F27-45E7-1B41-ACC8-E22967BF283D}" type="sibTrans" cxnId="{81DC4727-EA32-E248-B796-35B00D4A1074}">
      <dgm:prSet/>
      <dgm:spPr/>
      <dgm:t>
        <a:bodyPr/>
        <a:lstStyle/>
        <a:p>
          <a:endParaRPr lang="en-US"/>
        </a:p>
      </dgm:t>
    </dgm:pt>
    <dgm:pt modelId="{14D721D4-79C5-7042-A22F-F9BED56BBD0C}">
      <dgm:prSet phldrT="[Text]" custT="1"/>
      <dgm:spPr/>
      <dgm:t>
        <a:bodyPr/>
        <a:lstStyle/>
        <a:p>
          <a:pPr algn="l"/>
          <a:r>
            <a:rPr lang="en-US" sz="2400" dirty="0"/>
            <a:t>Random sample</a:t>
          </a:r>
        </a:p>
      </dgm:t>
    </dgm:pt>
    <dgm:pt modelId="{BB8A0C07-CB16-8141-8D47-F117AA3EE0F3}" type="parTrans" cxnId="{57F4A43A-2615-9E4B-91C5-6F098E7FA3B7}">
      <dgm:prSet/>
      <dgm:spPr/>
      <dgm:t>
        <a:bodyPr/>
        <a:lstStyle/>
        <a:p>
          <a:endParaRPr lang="en-US"/>
        </a:p>
      </dgm:t>
    </dgm:pt>
    <dgm:pt modelId="{A7FD9F54-DCCB-B447-B497-9AB84A947A40}" type="sibTrans" cxnId="{57F4A43A-2615-9E4B-91C5-6F098E7FA3B7}">
      <dgm:prSet/>
      <dgm:spPr/>
      <dgm:t>
        <a:bodyPr/>
        <a:lstStyle/>
        <a:p>
          <a:endParaRPr lang="en-US"/>
        </a:p>
      </dgm:t>
    </dgm:pt>
    <dgm:pt modelId="{1904B424-DBD8-1040-A7C6-47F6357E05F1}">
      <dgm:prSet phldrT="[Text]" custT="1"/>
      <dgm:spPr/>
      <dgm:t>
        <a:bodyPr/>
        <a:lstStyle/>
        <a:p>
          <a:pPr algn="l"/>
          <a:r>
            <a:rPr lang="en-US" sz="2400" dirty="0"/>
            <a:t> Condensed Nearest Neighbor Rule (CNN)</a:t>
          </a:r>
        </a:p>
      </dgm:t>
    </dgm:pt>
    <dgm:pt modelId="{F628FF92-AA7E-8D4A-B8DC-BE3936997EA1}" type="parTrans" cxnId="{C0CEDBA4-765C-2644-B759-D35C010F8169}">
      <dgm:prSet/>
      <dgm:spPr/>
      <dgm:t>
        <a:bodyPr/>
        <a:lstStyle/>
        <a:p>
          <a:endParaRPr lang="en-US"/>
        </a:p>
      </dgm:t>
    </dgm:pt>
    <dgm:pt modelId="{1F0236EB-995E-7C47-B8D3-4A3751A5AD4A}" type="sibTrans" cxnId="{C0CEDBA4-765C-2644-B759-D35C010F8169}">
      <dgm:prSet/>
      <dgm:spPr/>
      <dgm:t>
        <a:bodyPr/>
        <a:lstStyle/>
        <a:p>
          <a:endParaRPr lang="en-US"/>
        </a:p>
      </dgm:t>
    </dgm:pt>
    <dgm:pt modelId="{B2526F47-73FA-304F-BF44-5C9E8C8E4F2B}">
      <dgm:prSet phldrT="[Text]"/>
      <dgm:spPr/>
      <dgm:t>
        <a:bodyPr/>
        <a:lstStyle/>
        <a:p>
          <a:pPr algn="l"/>
          <a:r>
            <a:rPr lang="en-US" dirty="0"/>
            <a:t>Over-sampling</a:t>
          </a:r>
        </a:p>
      </dgm:t>
    </dgm:pt>
    <dgm:pt modelId="{2A6CF355-9E95-2343-9B8E-B37347754B3D}" type="parTrans" cxnId="{42ACF2DE-378E-494C-8C9B-D02D2D0F311A}">
      <dgm:prSet/>
      <dgm:spPr/>
      <dgm:t>
        <a:bodyPr/>
        <a:lstStyle/>
        <a:p>
          <a:endParaRPr lang="en-US"/>
        </a:p>
      </dgm:t>
    </dgm:pt>
    <dgm:pt modelId="{B9E65140-DD02-F64E-80BC-DFD41F686D98}" type="sibTrans" cxnId="{42ACF2DE-378E-494C-8C9B-D02D2D0F311A}">
      <dgm:prSet/>
      <dgm:spPr/>
      <dgm:t>
        <a:bodyPr/>
        <a:lstStyle/>
        <a:p>
          <a:endParaRPr lang="en-US"/>
        </a:p>
      </dgm:t>
    </dgm:pt>
    <dgm:pt modelId="{A55C4F95-265B-FC48-9648-CCA6DE46E9DA}">
      <dgm:prSet phldrT="[Text]" custT="1"/>
      <dgm:spPr/>
      <dgm:t>
        <a:bodyPr/>
        <a:lstStyle/>
        <a:p>
          <a:pPr algn="l"/>
          <a:r>
            <a:rPr lang="en-US" sz="2400" dirty="0"/>
            <a:t>Random sample</a:t>
          </a:r>
        </a:p>
      </dgm:t>
    </dgm:pt>
    <dgm:pt modelId="{9D36AA60-BDAE-3A4A-90A9-C40D6CCD809C}" type="parTrans" cxnId="{74F0A179-B363-C34A-A9ED-2CA019CB37EE}">
      <dgm:prSet/>
      <dgm:spPr/>
      <dgm:t>
        <a:bodyPr/>
        <a:lstStyle/>
        <a:p>
          <a:endParaRPr lang="en-US"/>
        </a:p>
      </dgm:t>
    </dgm:pt>
    <dgm:pt modelId="{6CEB117F-FCCE-E440-80EE-571F54F25E67}" type="sibTrans" cxnId="{74F0A179-B363-C34A-A9ED-2CA019CB37EE}">
      <dgm:prSet/>
      <dgm:spPr/>
      <dgm:t>
        <a:bodyPr/>
        <a:lstStyle/>
        <a:p>
          <a:endParaRPr lang="en-US"/>
        </a:p>
      </dgm:t>
    </dgm:pt>
    <dgm:pt modelId="{59DA723E-491D-564D-AFFF-49EB1F240F82}">
      <dgm:prSet phldrT="[Text]" custT="1"/>
      <dgm:spPr/>
      <dgm:t>
        <a:bodyPr/>
        <a:lstStyle/>
        <a:p>
          <a:pPr algn="l"/>
          <a:r>
            <a:rPr lang="en-US" sz="2400" dirty="0"/>
            <a:t>Synthetic Minority Oversampling Technique (SMOTE)</a:t>
          </a:r>
        </a:p>
      </dgm:t>
    </dgm:pt>
    <dgm:pt modelId="{8CBF4B83-6B7A-304E-B0D3-B0AB9FD70571}" type="parTrans" cxnId="{53F896AC-CFBC-BC44-8CD4-0B2AFDD09157}">
      <dgm:prSet/>
      <dgm:spPr/>
      <dgm:t>
        <a:bodyPr/>
        <a:lstStyle/>
        <a:p>
          <a:endParaRPr lang="en-US"/>
        </a:p>
      </dgm:t>
    </dgm:pt>
    <dgm:pt modelId="{225A17CA-6CA5-1447-AB2C-B5EFF5AD0558}" type="sibTrans" cxnId="{53F896AC-CFBC-BC44-8CD4-0B2AFDD09157}">
      <dgm:prSet/>
      <dgm:spPr/>
      <dgm:t>
        <a:bodyPr/>
        <a:lstStyle/>
        <a:p>
          <a:endParaRPr lang="en-US"/>
        </a:p>
      </dgm:t>
    </dgm:pt>
    <dgm:pt modelId="{58B33425-A0F1-064A-9BBA-4918F18CC84E}">
      <dgm:prSet custT="1"/>
      <dgm:spPr/>
      <dgm:t>
        <a:bodyPr/>
        <a:lstStyle/>
        <a:p>
          <a:pPr algn="l"/>
          <a:r>
            <a:rPr lang="en-US" sz="2400" dirty="0"/>
            <a:t>Edited Nearest Neighbor Rule (ENN)</a:t>
          </a:r>
        </a:p>
      </dgm:t>
    </dgm:pt>
    <dgm:pt modelId="{0029E5E8-A1D1-E14E-A327-F2DF20E4A464}" type="parTrans" cxnId="{0F7A66C1-7184-2349-9E1F-B85541B47C1C}">
      <dgm:prSet/>
      <dgm:spPr/>
      <dgm:t>
        <a:bodyPr/>
        <a:lstStyle/>
        <a:p>
          <a:endParaRPr lang="en-US"/>
        </a:p>
      </dgm:t>
    </dgm:pt>
    <dgm:pt modelId="{D958FDBF-D23A-AC4A-ADE9-6D0843E852B7}" type="sibTrans" cxnId="{0F7A66C1-7184-2349-9E1F-B85541B47C1C}">
      <dgm:prSet/>
      <dgm:spPr/>
      <dgm:t>
        <a:bodyPr/>
        <a:lstStyle/>
        <a:p>
          <a:endParaRPr lang="en-US"/>
        </a:p>
      </dgm:t>
    </dgm:pt>
    <dgm:pt modelId="{40CFE137-3384-EF4D-890C-6C8DA86D43A5}">
      <dgm:prSet custT="1"/>
      <dgm:spPr/>
      <dgm:t>
        <a:bodyPr/>
        <a:lstStyle/>
        <a:p>
          <a:pPr algn="l"/>
          <a:r>
            <a:rPr lang="en-US" sz="2400" dirty="0" err="1"/>
            <a:t>TomekLinks</a:t>
          </a:r>
          <a:endParaRPr lang="en-US" sz="2400" dirty="0"/>
        </a:p>
      </dgm:t>
    </dgm:pt>
    <dgm:pt modelId="{56A1E9F5-86F1-9E47-A18D-0C9345CC88CC}" type="parTrans" cxnId="{FE40249B-FAA3-FC46-B1E2-88F5474FEBD5}">
      <dgm:prSet/>
      <dgm:spPr/>
      <dgm:t>
        <a:bodyPr/>
        <a:lstStyle/>
        <a:p>
          <a:endParaRPr lang="en-US"/>
        </a:p>
      </dgm:t>
    </dgm:pt>
    <dgm:pt modelId="{1BFE91E5-D829-F648-B243-6AA4A25322AE}" type="sibTrans" cxnId="{FE40249B-FAA3-FC46-B1E2-88F5474FEBD5}">
      <dgm:prSet/>
      <dgm:spPr/>
      <dgm:t>
        <a:bodyPr/>
        <a:lstStyle/>
        <a:p>
          <a:endParaRPr lang="en-US"/>
        </a:p>
      </dgm:t>
    </dgm:pt>
    <dgm:pt modelId="{9C153466-A94B-1E41-8377-51778C49E14B}">
      <dgm:prSet custT="1"/>
      <dgm:spPr/>
      <dgm:t>
        <a:bodyPr/>
        <a:lstStyle/>
        <a:p>
          <a:pPr algn="l"/>
          <a:r>
            <a:rPr lang="en-US" sz="2400" dirty="0"/>
            <a:t>One-sided selection</a:t>
          </a:r>
        </a:p>
      </dgm:t>
    </dgm:pt>
    <dgm:pt modelId="{ADA350D9-23B4-5A40-8739-FD2D5CD91AE6}" type="parTrans" cxnId="{C499E4EE-45A6-2745-A4E3-7853FD2A7D6D}">
      <dgm:prSet/>
      <dgm:spPr/>
      <dgm:t>
        <a:bodyPr/>
        <a:lstStyle/>
        <a:p>
          <a:endParaRPr lang="en-US"/>
        </a:p>
      </dgm:t>
    </dgm:pt>
    <dgm:pt modelId="{61180317-2764-A647-B1A5-B2DE6CC86112}" type="sibTrans" cxnId="{C499E4EE-45A6-2745-A4E3-7853FD2A7D6D}">
      <dgm:prSet/>
      <dgm:spPr/>
      <dgm:t>
        <a:bodyPr/>
        <a:lstStyle/>
        <a:p>
          <a:endParaRPr lang="en-US"/>
        </a:p>
      </dgm:t>
    </dgm:pt>
    <dgm:pt modelId="{8AA7E10A-50CD-1341-8E82-0259EFFC6065}">
      <dgm:prSet custT="1"/>
      <dgm:spPr/>
      <dgm:t>
        <a:bodyPr/>
        <a:lstStyle/>
        <a:p>
          <a:pPr algn="l"/>
          <a:r>
            <a:rPr lang="en-US" sz="2400" dirty="0"/>
            <a:t>Neighborhood Cleaning Rule</a:t>
          </a:r>
        </a:p>
      </dgm:t>
    </dgm:pt>
    <dgm:pt modelId="{7559D194-5A0E-9D4A-9903-51256FA4796C}" type="parTrans" cxnId="{4F73340B-B4FE-444D-9FE1-4175864B4E16}">
      <dgm:prSet/>
      <dgm:spPr/>
      <dgm:t>
        <a:bodyPr/>
        <a:lstStyle/>
        <a:p>
          <a:endParaRPr lang="en-US"/>
        </a:p>
      </dgm:t>
    </dgm:pt>
    <dgm:pt modelId="{2B481C92-58B2-5745-9381-D12FA26CB00B}" type="sibTrans" cxnId="{4F73340B-B4FE-444D-9FE1-4175864B4E16}">
      <dgm:prSet/>
      <dgm:spPr/>
      <dgm:t>
        <a:bodyPr/>
        <a:lstStyle/>
        <a:p>
          <a:endParaRPr lang="en-US"/>
        </a:p>
      </dgm:t>
    </dgm:pt>
    <dgm:pt modelId="{10691877-CEB7-AB4B-9994-5D864BE7F169}">
      <dgm:prSet custT="1"/>
      <dgm:spPr/>
      <dgm:t>
        <a:bodyPr/>
        <a:lstStyle/>
        <a:p>
          <a:r>
            <a:rPr lang="en-US" sz="2400" dirty="0"/>
            <a:t>ADASYN: Adaptive Synthetic Sampling</a:t>
          </a:r>
          <a:r>
            <a:rPr lang="en-US" sz="2400" dirty="0">
              <a:hlinkClick xmlns:r="http://schemas.openxmlformats.org/officeDocument/2006/relationships" r:id="rId1"/>
            </a:rPr>
            <a:t>¶</a:t>
          </a:r>
          <a:endParaRPr lang="en-US" sz="2400" dirty="0"/>
        </a:p>
      </dgm:t>
    </dgm:pt>
    <dgm:pt modelId="{C311AB79-D64A-7B4D-8F17-93417B968C38}" type="parTrans" cxnId="{01A30589-C511-F344-8061-2D7190DA2602}">
      <dgm:prSet/>
      <dgm:spPr/>
      <dgm:t>
        <a:bodyPr/>
        <a:lstStyle/>
        <a:p>
          <a:endParaRPr lang="en-US"/>
        </a:p>
      </dgm:t>
    </dgm:pt>
    <dgm:pt modelId="{3E2F11B3-D120-F84B-BAEE-9BA49A2BB791}" type="sibTrans" cxnId="{01A30589-C511-F344-8061-2D7190DA2602}">
      <dgm:prSet/>
      <dgm:spPr/>
      <dgm:t>
        <a:bodyPr/>
        <a:lstStyle/>
        <a:p>
          <a:endParaRPr lang="en-US"/>
        </a:p>
      </dgm:t>
    </dgm:pt>
    <dgm:pt modelId="{E7C9AEA7-B31B-A44B-825F-9297C91993D8}" type="pres">
      <dgm:prSet presAssocID="{7205EF48-D842-FF45-BF23-812724588CEE}" presName="diagram" presStyleCnt="0">
        <dgm:presLayoutVars>
          <dgm:chPref val="1"/>
          <dgm:dir/>
          <dgm:animOne val="branch"/>
          <dgm:animLvl val="lvl"/>
          <dgm:resizeHandles/>
        </dgm:presLayoutVars>
      </dgm:prSet>
      <dgm:spPr/>
    </dgm:pt>
    <dgm:pt modelId="{323D1392-DC3F-AE46-B95E-25C69886E315}" type="pres">
      <dgm:prSet presAssocID="{07AF975D-21BE-F946-A49E-258E8BB5ADB6}" presName="root" presStyleCnt="0"/>
      <dgm:spPr/>
    </dgm:pt>
    <dgm:pt modelId="{E99D4173-1634-FB47-8BDA-EFB2A41F25BE}" type="pres">
      <dgm:prSet presAssocID="{07AF975D-21BE-F946-A49E-258E8BB5ADB6}" presName="rootComposite" presStyleCnt="0"/>
      <dgm:spPr/>
    </dgm:pt>
    <dgm:pt modelId="{77EF2497-D727-A741-B6DD-BC686ADBFC93}" type="pres">
      <dgm:prSet presAssocID="{07AF975D-21BE-F946-A49E-258E8BB5ADB6}" presName="rootText" presStyleLbl="node1" presStyleIdx="0" presStyleCnt="2" custScaleX="297662"/>
      <dgm:spPr/>
    </dgm:pt>
    <dgm:pt modelId="{569727BF-5679-E34D-B2E6-249283A41299}" type="pres">
      <dgm:prSet presAssocID="{07AF975D-21BE-F946-A49E-258E8BB5ADB6}" presName="rootConnector" presStyleLbl="node1" presStyleIdx="0" presStyleCnt="2"/>
      <dgm:spPr/>
    </dgm:pt>
    <dgm:pt modelId="{55429C6C-C014-1A4D-9E8C-8B0CA5F39FA8}" type="pres">
      <dgm:prSet presAssocID="{07AF975D-21BE-F946-A49E-258E8BB5ADB6}" presName="childShape" presStyleCnt="0"/>
      <dgm:spPr/>
    </dgm:pt>
    <dgm:pt modelId="{1BEA96E7-09AC-4C4D-B27A-1185DB5EA3F7}" type="pres">
      <dgm:prSet presAssocID="{BB8A0C07-CB16-8141-8D47-F117AA3EE0F3}" presName="Name13" presStyleLbl="parChTrans1D2" presStyleIdx="0" presStyleCnt="9"/>
      <dgm:spPr/>
    </dgm:pt>
    <dgm:pt modelId="{FB5BB6B1-F044-7745-9B9F-D320012691A8}" type="pres">
      <dgm:prSet presAssocID="{14D721D4-79C5-7042-A22F-F9BED56BBD0C}" presName="childText" presStyleLbl="bgAcc1" presStyleIdx="0" presStyleCnt="9" custScaleX="350171">
        <dgm:presLayoutVars>
          <dgm:bulletEnabled val="1"/>
        </dgm:presLayoutVars>
      </dgm:prSet>
      <dgm:spPr/>
    </dgm:pt>
    <dgm:pt modelId="{C975C1FD-8BC2-9F47-84A3-2117E1F01151}" type="pres">
      <dgm:prSet presAssocID="{F628FF92-AA7E-8D4A-B8DC-BE3936997EA1}" presName="Name13" presStyleLbl="parChTrans1D2" presStyleIdx="1" presStyleCnt="9"/>
      <dgm:spPr/>
    </dgm:pt>
    <dgm:pt modelId="{F94F04E0-15DC-1E48-9020-6F48A6E5F2BE}" type="pres">
      <dgm:prSet presAssocID="{1904B424-DBD8-1040-A7C6-47F6357E05F1}" presName="childText" presStyleLbl="bgAcc1" presStyleIdx="1" presStyleCnt="9" custScaleX="639774">
        <dgm:presLayoutVars>
          <dgm:bulletEnabled val="1"/>
        </dgm:presLayoutVars>
      </dgm:prSet>
      <dgm:spPr/>
    </dgm:pt>
    <dgm:pt modelId="{A6A3F3A8-D43C-9F40-AA9D-3B995214622D}" type="pres">
      <dgm:prSet presAssocID="{0029E5E8-A1D1-E14E-A327-F2DF20E4A464}" presName="Name13" presStyleLbl="parChTrans1D2" presStyleIdx="2" presStyleCnt="9"/>
      <dgm:spPr/>
    </dgm:pt>
    <dgm:pt modelId="{50AD6F12-C4C8-D946-8A50-505DC4D798D4}" type="pres">
      <dgm:prSet presAssocID="{58B33425-A0F1-064A-9BBA-4918F18CC84E}" presName="childText" presStyleLbl="bgAcc1" presStyleIdx="2" presStyleCnt="9" custScaleX="554340" custScaleY="105798">
        <dgm:presLayoutVars>
          <dgm:bulletEnabled val="1"/>
        </dgm:presLayoutVars>
      </dgm:prSet>
      <dgm:spPr/>
    </dgm:pt>
    <dgm:pt modelId="{12EA3734-8982-5B46-AF5D-20FAF3E88237}" type="pres">
      <dgm:prSet presAssocID="{56A1E9F5-86F1-9E47-A18D-0C9345CC88CC}" presName="Name13" presStyleLbl="parChTrans1D2" presStyleIdx="3" presStyleCnt="9"/>
      <dgm:spPr/>
    </dgm:pt>
    <dgm:pt modelId="{43F9BB30-86F3-F44C-B45F-765945EE03D4}" type="pres">
      <dgm:prSet presAssocID="{40CFE137-3384-EF4D-890C-6C8DA86D43A5}" presName="childText" presStyleLbl="bgAcc1" presStyleIdx="3" presStyleCnt="9" custScaleX="261238">
        <dgm:presLayoutVars>
          <dgm:bulletEnabled val="1"/>
        </dgm:presLayoutVars>
      </dgm:prSet>
      <dgm:spPr/>
    </dgm:pt>
    <dgm:pt modelId="{D2714CB2-FD87-9D4A-81DD-B2F39DE937EA}" type="pres">
      <dgm:prSet presAssocID="{ADA350D9-23B4-5A40-8739-FD2D5CD91AE6}" presName="Name13" presStyleLbl="parChTrans1D2" presStyleIdx="4" presStyleCnt="9"/>
      <dgm:spPr/>
    </dgm:pt>
    <dgm:pt modelId="{AD9A9CCC-F1ED-1F4B-B088-9B59C9475D0D}" type="pres">
      <dgm:prSet presAssocID="{9C153466-A94B-1E41-8377-51778C49E14B}" presName="childText" presStyleLbl="bgAcc1" presStyleIdx="4" presStyleCnt="9" custScaleX="308616">
        <dgm:presLayoutVars>
          <dgm:bulletEnabled val="1"/>
        </dgm:presLayoutVars>
      </dgm:prSet>
      <dgm:spPr/>
    </dgm:pt>
    <dgm:pt modelId="{7A2A78A3-8018-414F-BEDE-9D985AF3D8B3}" type="pres">
      <dgm:prSet presAssocID="{7559D194-5A0E-9D4A-9903-51256FA4796C}" presName="Name13" presStyleLbl="parChTrans1D2" presStyleIdx="5" presStyleCnt="9"/>
      <dgm:spPr/>
    </dgm:pt>
    <dgm:pt modelId="{1C2B6F77-3907-124E-8ED4-CC19BBACCC23}" type="pres">
      <dgm:prSet presAssocID="{8AA7E10A-50CD-1341-8E82-0259EFFC6065}" presName="childText" presStyleLbl="bgAcc1" presStyleIdx="5" presStyleCnt="9" custScaleX="528442">
        <dgm:presLayoutVars>
          <dgm:bulletEnabled val="1"/>
        </dgm:presLayoutVars>
      </dgm:prSet>
      <dgm:spPr/>
    </dgm:pt>
    <dgm:pt modelId="{E84ED0BB-530C-1742-8A19-E3578DE427E7}" type="pres">
      <dgm:prSet presAssocID="{B2526F47-73FA-304F-BF44-5C9E8C8E4F2B}" presName="root" presStyleCnt="0"/>
      <dgm:spPr/>
    </dgm:pt>
    <dgm:pt modelId="{8C43A9DA-66C2-BD40-9E14-3324A28930C2}" type="pres">
      <dgm:prSet presAssocID="{B2526F47-73FA-304F-BF44-5C9E8C8E4F2B}" presName="rootComposite" presStyleCnt="0"/>
      <dgm:spPr/>
    </dgm:pt>
    <dgm:pt modelId="{6794E32A-37A7-A34A-BF13-C44E379A0127}" type="pres">
      <dgm:prSet presAssocID="{B2526F47-73FA-304F-BF44-5C9E8C8E4F2B}" presName="rootText" presStyleLbl="node1" presStyleIdx="1" presStyleCnt="2" custScaleX="334171" custLinFactNeighborX="21974" custLinFactNeighborY="-23"/>
      <dgm:spPr/>
    </dgm:pt>
    <dgm:pt modelId="{7EEBA449-3E32-D446-B1EF-44015EC17A97}" type="pres">
      <dgm:prSet presAssocID="{B2526F47-73FA-304F-BF44-5C9E8C8E4F2B}" presName="rootConnector" presStyleLbl="node1" presStyleIdx="1" presStyleCnt="2"/>
      <dgm:spPr/>
    </dgm:pt>
    <dgm:pt modelId="{5A9DFB11-9B1F-FF44-9F44-88795682F53B}" type="pres">
      <dgm:prSet presAssocID="{B2526F47-73FA-304F-BF44-5C9E8C8E4F2B}" presName="childShape" presStyleCnt="0"/>
      <dgm:spPr/>
    </dgm:pt>
    <dgm:pt modelId="{191357AA-783F-B049-9F2A-F61681DAAC14}" type="pres">
      <dgm:prSet presAssocID="{9D36AA60-BDAE-3A4A-90A9-C40D6CCD809C}" presName="Name13" presStyleLbl="parChTrans1D2" presStyleIdx="6" presStyleCnt="9"/>
      <dgm:spPr/>
    </dgm:pt>
    <dgm:pt modelId="{E29AB9CB-C8B1-1C42-9FAA-8520CE515184}" type="pres">
      <dgm:prSet presAssocID="{A55C4F95-265B-FC48-9648-CCA6DE46E9DA}" presName="childText" presStyleLbl="bgAcc1" presStyleIdx="6" presStyleCnt="9" custScaleX="466908" custLinFactX="68320" custLinFactNeighborX="100000" custLinFactNeighborY="5985">
        <dgm:presLayoutVars>
          <dgm:bulletEnabled val="1"/>
        </dgm:presLayoutVars>
      </dgm:prSet>
      <dgm:spPr/>
    </dgm:pt>
    <dgm:pt modelId="{06AF165B-DF62-A541-9574-EF96C0A7DF83}" type="pres">
      <dgm:prSet presAssocID="{8CBF4B83-6B7A-304E-B0D3-B0AB9FD70571}" presName="Name13" presStyleLbl="parChTrans1D2" presStyleIdx="7" presStyleCnt="9"/>
      <dgm:spPr/>
    </dgm:pt>
    <dgm:pt modelId="{2B3C5E48-0B04-5744-A005-4566C8EF8096}" type="pres">
      <dgm:prSet presAssocID="{59DA723E-491D-564D-AFFF-49EB1F240F82}" presName="childText" presStyleLbl="bgAcc1" presStyleIdx="7" presStyleCnt="9" custScaleX="471344" custScaleY="169516" custLinFactNeighborX="85183" custLinFactNeighborY="48178">
        <dgm:presLayoutVars>
          <dgm:bulletEnabled val="1"/>
        </dgm:presLayoutVars>
      </dgm:prSet>
      <dgm:spPr/>
    </dgm:pt>
    <dgm:pt modelId="{BFCEC2DA-A150-B740-ABAC-8940C439FD8F}" type="pres">
      <dgm:prSet presAssocID="{C311AB79-D64A-7B4D-8F17-93417B968C38}" presName="Name13" presStyleLbl="parChTrans1D2" presStyleIdx="8" presStyleCnt="9"/>
      <dgm:spPr/>
    </dgm:pt>
    <dgm:pt modelId="{51DEA5AF-58BF-6340-8E30-46D55639DB16}" type="pres">
      <dgm:prSet presAssocID="{10691877-CEB7-AB4B-9994-5D864BE7F169}" presName="childText" presStyleLbl="bgAcc1" presStyleIdx="8" presStyleCnt="9" custScaleX="468259" custScaleY="141714" custLinFactNeighborX="8839" custLinFactNeighborY="81559">
        <dgm:presLayoutVars>
          <dgm:bulletEnabled val="1"/>
        </dgm:presLayoutVars>
      </dgm:prSet>
      <dgm:spPr/>
    </dgm:pt>
  </dgm:ptLst>
  <dgm:cxnLst>
    <dgm:cxn modelId="{C1BF3309-6E69-704F-AE33-AAC1EAF4B995}" type="presOf" srcId="{B2526F47-73FA-304F-BF44-5C9E8C8E4F2B}" destId="{7EEBA449-3E32-D446-B1EF-44015EC17A97}" srcOrd="1" destOrd="0" presId="urn:microsoft.com/office/officeart/2005/8/layout/hierarchy3"/>
    <dgm:cxn modelId="{4F73340B-B4FE-444D-9FE1-4175864B4E16}" srcId="{07AF975D-21BE-F946-A49E-258E8BB5ADB6}" destId="{8AA7E10A-50CD-1341-8E82-0259EFFC6065}" srcOrd="5" destOrd="0" parTransId="{7559D194-5A0E-9D4A-9903-51256FA4796C}" sibTransId="{2B481C92-58B2-5745-9381-D12FA26CB00B}"/>
    <dgm:cxn modelId="{3D4B5825-52AC-344B-9E1C-1ECECC631440}" type="presOf" srcId="{C311AB79-D64A-7B4D-8F17-93417B968C38}" destId="{BFCEC2DA-A150-B740-ABAC-8940C439FD8F}" srcOrd="0" destOrd="0" presId="urn:microsoft.com/office/officeart/2005/8/layout/hierarchy3"/>
    <dgm:cxn modelId="{81DC4727-EA32-E248-B796-35B00D4A1074}" srcId="{7205EF48-D842-FF45-BF23-812724588CEE}" destId="{07AF975D-21BE-F946-A49E-258E8BB5ADB6}" srcOrd="0" destOrd="0" parTransId="{8E511EE4-364D-9243-8644-763099F3B738}" sibTransId="{FB5C8F27-45E7-1B41-ACC8-E22967BF283D}"/>
    <dgm:cxn modelId="{57F4A43A-2615-9E4B-91C5-6F098E7FA3B7}" srcId="{07AF975D-21BE-F946-A49E-258E8BB5ADB6}" destId="{14D721D4-79C5-7042-A22F-F9BED56BBD0C}" srcOrd="0" destOrd="0" parTransId="{BB8A0C07-CB16-8141-8D47-F117AA3EE0F3}" sibTransId="{A7FD9F54-DCCB-B447-B497-9AB84A947A40}"/>
    <dgm:cxn modelId="{207E3745-085C-4947-914A-C19C03A17096}" type="presOf" srcId="{ADA350D9-23B4-5A40-8739-FD2D5CD91AE6}" destId="{D2714CB2-FD87-9D4A-81DD-B2F39DE937EA}" srcOrd="0" destOrd="0" presId="urn:microsoft.com/office/officeart/2005/8/layout/hierarchy3"/>
    <dgm:cxn modelId="{FE226756-9C47-CA49-9B93-2E9FAEA5F19B}" type="presOf" srcId="{8AA7E10A-50CD-1341-8E82-0259EFFC6065}" destId="{1C2B6F77-3907-124E-8ED4-CC19BBACCC23}" srcOrd="0" destOrd="0" presId="urn:microsoft.com/office/officeart/2005/8/layout/hierarchy3"/>
    <dgm:cxn modelId="{359E7E5B-D3F6-894F-8179-7FD315FAD5F6}" type="presOf" srcId="{10691877-CEB7-AB4B-9994-5D864BE7F169}" destId="{51DEA5AF-58BF-6340-8E30-46D55639DB16}" srcOrd="0" destOrd="0" presId="urn:microsoft.com/office/officeart/2005/8/layout/hierarchy3"/>
    <dgm:cxn modelId="{31A48A5B-310A-714A-A8C9-DA4048AA71E0}" type="presOf" srcId="{14D721D4-79C5-7042-A22F-F9BED56BBD0C}" destId="{FB5BB6B1-F044-7745-9B9F-D320012691A8}" srcOrd="0" destOrd="0" presId="urn:microsoft.com/office/officeart/2005/8/layout/hierarchy3"/>
    <dgm:cxn modelId="{F4DEBB64-D8D3-C24A-A7BF-39C9F992F9D9}" type="presOf" srcId="{B2526F47-73FA-304F-BF44-5C9E8C8E4F2B}" destId="{6794E32A-37A7-A34A-BF13-C44E379A0127}" srcOrd="0" destOrd="0" presId="urn:microsoft.com/office/officeart/2005/8/layout/hierarchy3"/>
    <dgm:cxn modelId="{0C356276-81F0-7E49-99D0-3D277B477BA7}" type="presOf" srcId="{9D36AA60-BDAE-3A4A-90A9-C40D6CCD809C}" destId="{191357AA-783F-B049-9F2A-F61681DAAC14}" srcOrd="0" destOrd="0" presId="urn:microsoft.com/office/officeart/2005/8/layout/hierarchy3"/>
    <dgm:cxn modelId="{74FF5B77-D846-474A-9F7F-E394FAD7B2EA}" type="presOf" srcId="{1904B424-DBD8-1040-A7C6-47F6357E05F1}" destId="{F94F04E0-15DC-1E48-9020-6F48A6E5F2BE}" srcOrd="0" destOrd="0" presId="urn:microsoft.com/office/officeart/2005/8/layout/hierarchy3"/>
    <dgm:cxn modelId="{74F0A179-B363-C34A-A9ED-2CA019CB37EE}" srcId="{B2526F47-73FA-304F-BF44-5C9E8C8E4F2B}" destId="{A55C4F95-265B-FC48-9648-CCA6DE46E9DA}" srcOrd="0" destOrd="0" parTransId="{9D36AA60-BDAE-3A4A-90A9-C40D6CCD809C}" sibTransId="{6CEB117F-FCCE-E440-80EE-571F54F25E67}"/>
    <dgm:cxn modelId="{6E233B7A-6B93-6243-999D-BEC6450B1EF4}" type="presOf" srcId="{07AF975D-21BE-F946-A49E-258E8BB5ADB6}" destId="{77EF2497-D727-A741-B6DD-BC686ADBFC93}" srcOrd="0" destOrd="0" presId="urn:microsoft.com/office/officeart/2005/8/layout/hierarchy3"/>
    <dgm:cxn modelId="{9523A17D-40FF-5544-A9D1-4AEC5594E3B6}" type="presOf" srcId="{A55C4F95-265B-FC48-9648-CCA6DE46E9DA}" destId="{E29AB9CB-C8B1-1C42-9FAA-8520CE515184}" srcOrd="0" destOrd="0" presId="urn:microsoft.com/office/officeart/2005/8/layout/hierarchy3"/>
    <dgm:cxn modelId="{48042785-B4F1-C748-8EE9-83A07AB468CA}" type="presOf" srcId="{59DA723E-491D-564D-AFFF-49EB1F240F82}" destId="{2B3C5E48-0B04-5744-A005-4566C8EF8096}" srcOrd="0" destOrd="0" presId="urn:microsoft.com/office/officeart/2005/8/layout/hierarchy3"/>
    <dgm:cxn modelId="{01A30589-C511-F344-8061-2D7190DA2602}" srcId="{B2526F47-73FA-304F-BF44-5C9E8C8E4F2B}" destId="{10691877-CEB7-AB4B-9994-5D864BE7F169}" srcOrd="2" destOrd="0" parTransId="{C311AB79-D64A-7B4D-8F17-93417B968C38}" sibTransId="{3E2F11B3-D120-F84B-BAEE-9BA49A2BB791}"/>
    <dgm:cxn modelId="{8F6EA899-4348-0D44-BB1C-8B905E8E1025}" type="presOf" srcId="{0029E5E8-A1D1-E14E-A327-F2DF20E4A464}" destId="{A6A3F3A8-D43C-9F40-AA9D-3B995214622D}" srcOrd="0" destOrd="0" presId="urn:microsoft.com/office/officeart/2005/8/layout/hierarchy3"/>
    <dgm:cxn modelId="{FE40249B-FAA3-FC46-B1E2-88F5474FEBD5}" srcId="{07AF975D-21BE-F946-A49E-258E8BB5ADB6}" destId="{40CFE137-3384-EF4D-890C-6C8DA86D43A5}" srcOrd="3" destOrd="0" parTransId="{56A1E9F5-86F1-9E47-A18D-0C9345CC88CC}" sibTransId="{1BFE91E5-D829-F648-B243-6AA4A25322AE}"/>
    <dgm:cxn modelId="{C0CEDBA4-765C-2644-B759-D35C010F8169}" srcId="{07AF975D-21BE-F946-A49E-258E8BB5ADB6}" destId="{1904B424-DBD8-1040-A7C6-47F6357E05F1}" srcOrd="1" destOrd="0" parTransId="{F628FF92-AA7E-8D4A-B8DC-BE3936997EA1}" sibTransId="{1F0236EB-995E-7C47-B8D3-4A3751A5AD4A}"/>
    <dgm:cxn modelId="{53F896AC-CFBC-BC44-8CD4-0B2AFDD09157}" srcId="{B2526F47-73FA-304F-BF44-5C9E8C8E4F2B}" destId="{59DA723E-491D-564D-AFFF-49EB1F240F82}" srcOrd="1" destOrd="0" parTransId="{8CBF4B83-6B7A-304E-B0D3-B0AB9FD70571}" sibTransId="{225A17CA-6CA5-1447-AB2C-B5EFF5AD0558}"/>
    <dgm:cxn modelId="{0A7F2FB3-EEEA-DF4B-9933-43B5D1AC6E6D}" type="presOf" srcId="{40CFE137-3384-EF4D-890C-6C8DA86D43A5}" destId="{43F9BB30-86F3-F44C-B45F-765945EE03D4}" srcOrd="0" destOrd="0" presId="urn:microsoft.com/office/officeart/2005/8/layout/hierarchy3"/>
    <dgm:cxn modelId="{38A440B5-E4A5-114B-89A0-401F02ADA36E}" type="presOf" srcId="{7559D194-5A0E-9D4A-9903-51256FA4796C}" destId="{7A2A78A3-8018-414F-BEDE-9D985AF3D8B3}" srcOrd="0" destOrd="0" presId="urn:microsoft.com/office/officeart/2005/8/layout/hierarchy3"/>
    <dgm:cxn modelId="{4DEB1BB6-BF07-F744-8524-B2E17303142B}" type="presOf" srcId="{58B33425-A0F1-064A-9BBA-4918F18CC84E}" destId="{50AD6F12-C4C8-D946-8A50-505DC4D798D4}" srcOrd="0" destOrd="0" presId="urn:microsoft.com/office/officeart/2005/8/layout/hierarchy3"/>
    <dgm:cxn modelId="{9A4C28BB-D89C-0447-8A5A-0B139E19C451}" type="presOf" srcId="{BB8A0C07-CB16-8141-8D47-F117AA3EE0F3}" destId="{1BEA96E7-09AC-4C4D-B27A-1185DB5EA3F7}" srcOrd="0" destOrd="0" presId="urn:microsoft.com/office/officeart/2005/8/layout/hierarchy3"/>
    <dgm:cxn modelId="{0F7A66C1-7184-2349-9E1F-B85541B47C1C}" srcId="{07AF975D-21BE-F946-A49E-258E8BB5ADB6}" destId="{58B33425-A0F1-064A-9BBA-4918F18CC84E}" srcOrd="2" destOrd="0" parTransId="{0029E5E8-A1D1-E14E-A327-F2DF20E4A464}" sibTransId="{D958FDBF-D23A-AC4A-ADE9-6D0843E852B7}"/>
    <dgm:cxn modelId="{C47CC7D5-F5A0-D649-9E3E-52A2728D23D1}" type="presOf" srcId="{7205EF48-D842-FF45-BF23-812724588CEE}" destId="{E7C9AEA7-B31B-A44B-825F-9297C91993D8}" srcOrd="0" destOrd="0" presId="urn:microsoft.com/office/officeart/2005/8/layout/hierarchy3"/>
    <dgm:cxn modelId="{F581B2DE-586F-AE47-870E-932A8A199FAF}" type="presOf" srcId="{8CBF4B83-6B7A-304E-B0D3-B0AB9FD70571}" destId="{06AF165B-DF62-A541-9574-EF96C0A7DF83}" srcOrd="0" destOrd="0" presId="urn:microsoft.com/office/officeart/2005/8/layout/hierarchy3"/>
    <dgm:cxn modelId="{42ACF2DE-378E-494C-8C9B-D02D2D0F311A}" srcId="{7205EF48-D842-FF45-BF23-812724588CEE}" destId="{B2526F47-73FA-304F-BF44-5C9E8C8E4F2B}" srcOrd="1" destOrd="0" parTransId="{2A6CF355-9E95-2343-9B8E-B37347754B3D}" sibTransId="{B9E65140-DD02-F64E-80BC-DFD41F686D98}"/>
    <dgm:cxn modelId="{AF6997E9-08CE-A146-B9D8-CDE3F97386A6}" type="presOf" srcId="{9C153466-A94B-1E41-8377-51778C49E14B}" destId="{AD9A9CCC-F1ED-1F4B-B088-9B59C9475D0D}" srcOrd="0" destOrd="0" presId="urn:microsoft.com/office/officeart/2005/8/layout/hierarchy3"/>
    <dgm:cxn modelId="{C499E4EE-45A6-2745-A4E3-7853FD2A7D6D}" srcId="{07AF975D-21BE-F946-A49E-258E8BB5ADB6}" destId="{9C153466-A94B-1E41-8377-51778C49E14B}" srcOrd="4" destOrd="0" parTransId="{ADA350D9-23B4-5A40-8739-FD2D5CD91AE6}" sibTransId="{61180317-2764-A647-B1A5-B2DE6CC86112}"/>
    <dgm:cxn modelId="{2E0966F1-37BE-9148-8476-60CF4AEBE970}" type="presOf" srcId="{F628FF92-AA7E-8D4A-B8DC-BE3936997EA1}" destId="{C975C1FD-8BC2-9F47-84A3-2117E1F01151}" srcOrd="0" destOrd="0" presId="urn:microsoft.com/office/officeart/2005/8/layout/hierarchy3"/>
    <dgm:cxn modelId="{250F1AFB-57C1-2444-B815-6F8CB21F41CE}" type="presOf" srcId="{56A1E9F5-86F1-9E47-A18D-0C9345CC88CC}" destId="{12EA3734-8982-5B46-AF5D-20FAF3E88237}" srcOrd="0" destOrd="0" presId="urn:microsoft.com/office/officeart/2005/8/layout/hierarchy3"/>
    <dgm:cxn modelId="{99840BFE-FBAC-3F4F-B384-A4299E025A7F}" type="presOf" srcId="{07AF975D-21BE-F946-A49E-258E8BB5ADB6}" destId="{569727BF-5679-E34D-B2E6-249283A41299}" srcOrd="1" destOrd="0" presId="urn:microsoft.com/office/officeart/2005/8/layout/hierarchy3"/>
    <dgm:cxn modelId="{C46CF32D-F039-864E-BD97-7D30D12BBFC5}" type="presParOf" srcId="{E7C9AEA7-B31B-A44B-825F-9297C91993D8}" destId="{323D1392-DC3F-AE46-B95E-25C69886E315}" srcOrd="0" destOrd="0" presId="urn:microsoft.com/office/officeart/2005/8/layout/hierarchy3"/>
    <dgm:cxn modelId="{A08D7DAE-1157-0144-A920-DFE229755974}" type="presParOf" srcId="{323D1392-DC3F-AE46-B95E-25C69886E315}" destId="{E99D4173-1634-FB47-8BDA-EFB2A41F25BE}" srcOrd="0" destOrd="0" presId="urn:microsoft.com/office/officeart/2005/8/layout/hierarchy3"/>
    <dgm:cxn modelId="{F7B9BA02-4D2E-0E4D-91CE-CA657CCA00B1}" type="presParOf" srcId="{E99D4173-1634-FB47-8BDA-EFB2A41F25BE}" destId="{77EF2497-D727-A741-B6DD-BC686ADBFC93}" srcOrd="0" destOrd="0" presId="urn:microsoft.com/office/officeart/2005/8/layout/hierarchy3"/>
    <dgm:cxn modelId="{F63FB5A4-633C-724A-A62B-579D3C3D4C35}" type="presParOf" srcId="{E99D4173-1634-FB47-8BDA-EFB2A41F25BE}" destId="{569727BF-5679-E34D-B2E6-249283A41299}" srcOrd="1" destOrd="0" presId="urn:microsoft.com/office/officeart/2005/8/layout/hierarchy3"/>
    <dgm:cxn modelId="{A4BFC2C0-D5B3-664F-B830-43BAE5D27AC8}" type="presParOf" srcId="{323D1392-DC3F-AE46-B95E-25C69886E315}" destId="{55429C6C-C014-1A4D-9E8C-8B0CA5F39FA8}" srcOrd="1" destOrd="0" presId="urn:microsoft.com/office/officeart/2005/8/layout/hierarchy3"/>
    <dgm:cxn modelId="{58767B8E-9C13-CF41-A027-A90ED276096E}" type="presParOf" srcId="{55429C6C-C014-1A4D-9E8C-8B0CA5F39FA8}" destId="{1BEA96E7-09AC-4C4D-B27A-1185DB5EA3F7}" srcOrd="0" destOrd="0" presId="urn:microsoft.com/office/officeart/2005/8/layout/hierarchy3"/>
    <dgm:cxn modelId="{C506A8B6-CD07-AE44-9728-39F58FCF22A9}" type="presParOf" srcId="{55429C6C-C014-1A4D-9E8C-8B0CA5F39FA8}" destId="{FB5BB6B1-F044-7745-9B9F-D320012691A8}" srcOrd="1" destOrd="0" presId="urn:microsoft.com/office/officeart/2005/8/layout/hierarchy3"/>
    <dgm:cxn modelId="{FE7B48F3-FE82-1F4E-982B-C56DA06A4C00}" type="presParOf" srcId="{55429C6C-C014-1A4D-9E8C-8B0CA5F39FA8}" destId="{C975C1FD-8BC2-9F47-84A3-2117E1F01151}" srcOrd="2" destOrd="0" presId="urn:microsoft.com/office/officeart/2005/8/layout/hierarchy3"/>
    <dgm:cxn modelId="{BF5E02F4-91BF-014D-A8C7-C636155D350F}" type="presParOf" srcId="{55429C6C-C014-1A4D-9E8C-8B0CA5F39FA8}" destId="{F94F04E0-15DC-1E48-9020-6F48A6E5F2BE}" srcOrd="3" destOrd="0" presId="urn:microsoft.com/office/officeart/2005/8/layout/hierarchy3"/>
    <dgm:cxn modelId="{648B9B3C-10C8-C441-B7A5-BE5E3BE0D51F}" type="presParOf" srcId="{55429C6C-C014-1A4D-9E8C-8B0CA5F39FA8}" destId="{A6A3F3A8-D43C-9F40-AA9D-3B995214622D}" srcOrd="4" destOrd="0" presId="urn:microsoft.com/office/officeart/2005/8/layout/hierarchy3"/>
    <dgm:cxn modelId="{B5AB6525-ADBA-164B-B22F-108C01493FEF}" type="presParOf" srcId="{55429C6C-C014-1A4D-9E8C-8B0CA5F39FA8}" destId="{50AD6F12-C4C8-D946-8A50-505DC4D798D4}" srcOrd="5" destOrd="0" presId="urn:microsoft.com/office/officeart/2005/8/layout/hierarchy3"/>
    <dgm:cxn modelId="{3F2F52BE-D2A1-6145-A146-48F336B561C7}" type="presParOf" srcId="{55429C6C-C014-1A4D-9E8C-8B0CA5F39FA8}" destId="{12EA3734-8982-5B46-AF5D-20FAF3E88237}" srcOrd="6" destOrd="0" presId="urn:microsoft.com/office/officeart/2005/8/layout/hierarchy3"/>
    <dgm:cxn modelId="{BB04BA80-F6F0-6B40-8F1E-1BB169811E78}" type="presParOf" srcId="{55429C6C-C014-1A4D-9E8C-8B0CA5F39FA8}" destId="{43F9BB30-86F3-F44C-B45F-765945EE03D4}" srcOrd="7" destOrd="0" presId="urn:microsoft.com/office/officeart/2005/8/layout/hierarchy3"/>
    <dgm:cxn modelId="{41B84568-4074-DA40-ADAE-A80FD3A85BF7}" type="presParOf" srcId="{55429C6C-C014-1A4D-9E8C-8B0CA5F39FA8}" destId="{D2714CB2-FD87-9D4A-81DD-B2F39DE937EA}" srcOrd="8" destOrd="0" presId="urn:microsoft.com/office/officeart/2005/8/layout/hierarchy3"/>
    <dgm:cxn modelId="{6C16F5C5-AC5D-A545-ABE3-BB15527DCD27}" type="presParOf" srcId="{55429C6C-C014-1A4D-9E8C-8B0CA5F39FA8}" destId="{AD9A9CCC-F1ED-1F4B-B088-9B59C9475D0D}" srcOrd="9" destOrd="0" presId="urn:microsoft.com/office/officeart/2005/8/layout/hierarchy3"/>
    <dgm:cxn modelId="{1CEEEA85-D0CF-1A45-AB08-480911CAC3D9}" type="presParOf" srcId="{55429C6C-C014-1A4D-9E8C-8B0CA5F39FA8}" destId="{7A2A78A3-8018-414F-BEDE-9D985AF3D8B3}" srcOrd="10" destOrd="0" presId="urn:microsoft.com/office/officeart/2005/8/layout/hierarchy3"/>
    <dgm:cxn modelId="{EA658EF9-05A9-F24B-9648-F605B524A824}" type="presParOf" srcId="{55429C6C-C014-1A4D-9E8C-8B0CA5F39FA8}" destId="{1C2B6F77-3907-124E-8ED4-CC19BBACCC23}" srcOrd="11" destOrd="0" presId="urn:microsoft.com/office/officeart/2005/8/layout/hierarchy3"/>
    <dgm:cxn modelId="{0111BF16-CB2A-5942-AB76-438CAF83C737}" type="presParOf" srcId="{E7C9AEA7-B31B-A44B-825F-9297C91993D8}" destId="{E84ED0BB-530C-1742-8A19-E3578DE427E7}" srcOrd="1" destOrd="0" presId="urn:microsoft.com/office/officeart/2005/8/layout/hierarchy3"/>
    <dgm:cxn modelId="{E3F7DE4F-8AD4-324F-B9C6-902564553D1F}" type="presParOf" srcId="{E84ED0BB-530C-1742-8A19-E3578DE427E7}" destId="{8C43A9DA-66C2-BD40-9E14-3324A28930C2}" srcOrd="0" destOrd="0" presId="urn:microsoft.com/office/officeart/2005/8/layout/hierarchy3"/>
    <dgm:cxn modelId="{187B4A95-9E45-AE42-9C1B-D389449AF1B4}" type="presParOf" srcId="{8C43A9DA-66C2-BD40-9E14-3324A28930C2}" destId="{6794E32A-37A7-A34A-BF13-C44E379A0127}" srcOrd="0" destOrd="0" presId="urn:microsoft.com/office/officeart/2005/8/layout/hierarchy3"/>
    <dgm:cxn modelId="{F5736D05-FFE1-B24B-AD69-1F5091D6B7C8}" type="presParOf" srcId="{8C43A9DA-66C2-BD40-9E14-3324A28930C2}" destId="{7EEBA449-3E32-D446-B1EF-44015EC17A97}" srcOrd="1" destOrd="0" presId="urn:microsoft.com/office/officeart/2005/8/layout/hierarchy3"/>
    <dgm:cxn modelId="{15D5BDC2-4274-E742-AC91-BD622A8C75DE}" type="presParOf" srcId="{E84ED0BB-530C-1742-8A19-E3578DE427E7}" destId="{5A9DFB11-9B1F-FF44-9F44-88795682F53B}" srcOrd="1" destOrd="0" presId="urn:microsoft.com/office/officeart/2005/8/layout/hierarchy3"/>
    <dgm:cxn modelId="{45B75521-B530-D24B-A2FF-CBB75DD68994}" type="presParOf" srcId="{5A9DFB11-9B1F-FF44-9F44-88795682F53B}" destId="{191357AA-783F-B049-9F2A-F61681DAAC14}" srcOrd="0" destOrd="0" presId="urn:microsoft.com/office/officeart/2005/8/layout/hierarchy3"/>
    <dgm:cxn modelId="{123011FE-C353-DD41-B523-0353D539E810}" type="presParOf" srcId="{5A9DFB11-9B1F-FF44-9F44-88795682F53B}" destId="{E29AB9CB-C8B1-1C42-9FAA-8520CE515184}" srcOrd="1" destOrd="0" presId="urn:microsoft.com/office/officeart/2005/8/layout/hierarchy3"/>
    <dgm:cxn modelId="{5025D8BF-C877-894D-AD2D-2F15FFB57872}" type="presParOf" srcId="{5A9DFB11-9B1F-FF44-9F44-88795682F53B}" destId="{06AF165B-DF62-A541-9574-EF96C0A7DF83}" srcOrd="2" destOrd="0" presId="urn:microsoft.com/office/officeart/2005/8/layout/hierarchy3"/>
    <dgm:cxn modelId="{F246D9C5-0B01-1C46-B733-272C599829AA}" type="presParOf" srcId="{5A9DFB11-9B1F-FF44-9F44-88795682F53B}" destId="{2B3C5E48-0B04-5744-A005-4566C8EF8096}" srcOrd="3" destOrd="0" presId="urn:microsoft.com/office/officeart/2005/8/layout/hierarchy3"/>
    <dgm:cxn modelId="{147E66AB-34CB-DC4F-AC87-CF627C9EF2DA}" type="presParOf" srcId="{5A9DFB11-9B1F-FF44-9F44-88795682F53B}" destId="{BFCEC2DA-A150-B740-ABAC-8940C439FD8F}" srcOrd="4" destOrd="0" presId="urn:microsoft.com/office/officeart/2005/8/layout/hierarchy3"/>
    <dgm:cxn modelId="{C8D820A9-8C90-F34C-9086-DFF2EFAE6741}" type="presParOf" srcId="{5A9DFB11-9B1F-FF44-9F44-88795682F53B}" destId="{51DEA5AF-58BF-6340-8E30-46D55639DB16}"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05EF48-D842-FF45-BF23-812724588CEE}" type="doc">
      <dgm:prSet loTypeId="urn:microsoft.com/office/officeart/2005/8/layout/hierarchy3" loCatId="" qsTypeId="urn:microsoft.com/office/officeart/2005/8/quickstyle/simple3" qsCatId="simple" csTypeId="urn:microsoft.com/office/officeart/2005/8/colors/accent1_2" csCatId="accent1" phldr="1"/>
      <dgm:spPr/>
      <dgm:t>
        <a:bodyPr/>
        <a:lstStyle/>
        <a:p>
          <a:endParaRPr lang="en-US"/>
        </a:p>
      </dgm:t>
    </dgm:pt>
    <dgm:pt modelId="{07AF975D-21BE-F946-A49E-258E8BB5ADB6}">
      <dgm:prSet phldrT="[Text]"/>
      <dgm:spPr/>
      <dgm:t>
        <a:bodyPr/>
        <a:lstStyle/>
        <a:p>
          <a:pPr algn="l"/>
          <a:r>
            <a:rPr lang="en-US" dirty="0"/>
            <a:t>Under-sampling</a:t>
          </a:r>
        </a:p>
      </dgm:t>
    </dgm:pt>
    <dgm:pt modelId="{8E511EE4-364D-9243-8644-763099F3B738}" type="parTrans" cxnId="{81DC4727-EA32-E248-B796-35B00D4A1074}">
      <dgm:prSet/>
      <dgm:spPr/>
      <dgm:t>
        <a:bodyPr/>
        <a:lstStyle/>
        <a:p>
          <a:endParaRPr lang="en-US"/>
        </a:p>
      </dgm:t>
    </dgm:pt>
    <dgm:pt modelId="{FB5C8F27-45E7-1B41-ACC8-E22967BF283D}" type="sibTrans" cxnId="{81DC4727-EA32-E248-B796-35B00D4A1074}">
      <dgm:prSet/>
      <dgm:spPr/>
      <dgm:t>
        <a:bodyPr/>
        <a:lstStyle/>
        <a:p>
          <a:endParaRPr lang="en-US"/>
        </a:p>
      </dgm:t>
    </dgm:pt>
    <dgm:pt modelId="{14D721D4-79C5-7042-A22F-F9BED56BBD0C}">
      <dgm:prSet phldrT="[Text]" custT="1"/>
      <dgm:spPr/>
      <dgm:t>
        <a:bodyPr/>
        <a:lstStyle/>
        <a:p>
          <a:pPr algn="l"/>
          <a:r>
            <a:rPr lang="en-US" sz="2400" dirty="0"/>
            <a:t>Random sample</a:t>
          </a:r>
        </a:p>
      </dgm:t>
    </dgm:pt>
    <dgm:pt modelId="{BB8A0C07-CB16-8141-8D47-F117AA3EE0F3}" type="parTrans" cxnId="{57F4A43A-2615-9E4B-91C5-6F098E7FA3B7}">
      <dgm:prSet/>
      <dgm:spPr/>
      <dgm:t>
        <a:bodyPr/>
        <a:lstStyle/>
        <a:p>
          <a:endParaRPr lang="en-US"/>
        </a:p>
      </dgm:t>
    </dgm:pt>
    <dgm:pt modelId="{A7FD9F54-DCCB-B447-B497-9AB84A947A40}" type="sibTrans" cxnId="{57F4A43A-2615-9E4B-91C5-6F098E7FA3B7}">
      <dgm:prSet/>
      <dgm:spPr/>
      <dgm:t>
        <a:bodyPr/>
        <a:lstStyle/>
        <a:p>
          <a:endParaRPr lang="en-US"/>
        </a:p>
      </dgm:t>
    </dgm:pt>
    <dgm:pt modelId="{1904B424-DBD8-1040-A7C6-47F6357E05F1}">
      <dgm:prSet phldrT="[Text]" custT="1"/>
      <dgm:spPr/>
      <dgm:t>
        <a:bodyPr/>
        <a:lstStyle/>
        <a:p>
          <a:pPr algn="l"/>
          <a:r>
            <a:rPr lang="en-US" sz="2400" dirty="0"/>
            <a:t> Condensed Nearest Neighbor Rule (CNN)</a:t>
          </a:r>
        </a:p>
      </dgm:t>
    </dgm:pt>
    <dgm:pt modelId="{F628FF92-AA7E-8D4A-B8DC-BE3936997EA1}" type="parTrans" cxnId="{C0CEDBA4-765C-2644-B759-D35C010F8169}">
      <dgm:prSet/>
      <dgm:spPr/>
      <dgm:t>
        <a:bodyPr/>
        <a:lstStyle/>
        <a:p>
          <a:endParaRPr lang="en-US"/>
        </a:p>
      </dgm:t>
    </dgm:pt>
    <dgm:pt modelId="{1F0236EB-995E-7C47-B8D3-4A3751A5AD4A}" type="sibTrans" cxnId="{C0CEDBA4-765C-2644-B759-D35C010F8169}">
      <dgm:prSet/>
      <dgm:spPr/>
      <dgm:t>
        <a:bodyPr/>
        <a:lstStyle/>
        <a:p>
          <a:endParaRPr lang="en-US"/>
        </a:p>
      </dgm:t>
    </dgm:pt>
    <dgm:pt modelId="{B2526F47-73FA-304F-BF44-5C9E8C8E4F2B}">
      <dgm:prSet phldrT="[Text]"/>
      <dgm:spPr/>
      <dgm:t>
        <a:bodyPr/>
        <a:lstStyle/>
        <a:p>
          <a:pPr algn="l"/>
          <a:r>
            <a:rPr lang="en-US" dirty="0"/>
            <a:t>Over-sampling</a:t>
          </a:r>
        </a:p>
      </dgm:t>
    </dgm:pt>
    <dgm:pt modelId="{2A6CF355-9E95-2343-9B8E-B37347754B3D}" type="parTrans" cxnId="{42ACF2DE-378E-494C-8C9B-D02D2D0F311A}">
      <dgm:prSet/>
      <dgm:spPr/>
      <dgm:t>
        <a:bodyPr/>
        <a:lstStyle/>
        <a:p>
          <a:endParaRPr lang="en-US"/>
        </a:p>
      </dgm:t>
    </dgm:pt>
    <dgm:pt modelId="{B9E65140-DD02-F64E-80BC-DFD41F686D98}" type="sibTrans" cxnId="{42ACF2DE-378E-494C-8C9B-D02D2D0F311A}">
      <dgm:prSet/>
      <dgm:spPr/>
      <dgm:t>
        <a:bodyPr/>
        <a:lstStyle/>
        <a:p>
          <a:endParaRPr lang="en-US"/>
        </a:p>
      </dgm:t>
    </dgm:pt>
    <dgm:pt modelId="{A55C4F95-265B-FC48-9648-CCA6DE46E9DA}">
      <dgm:prSet phldrT="[Text]" custT="1"/>
      <dgm:spPr/>
      <dgm:t>
        <a:bodyPr/>
        <a:lstStyle/>
        <a:p>
          <a:pPr algn="l"/>
          <a:r>
            <a:rPr lang="en-US" sz="2400" dirty="0"/>
            <a:t>Random sample</a:t>
          </a:r>
        </a:p>
      </dgm:t>
    </dgm:pt>
    <dgm:pt modelId="{9D36AA60-BDAE-3A4A-90A9-C40D6CCD809C}" type="parTrans" cxnId="{74F0A179-B363-C34A-A9ED-2CA019CB37EE}">
      <dgm:prSet/>
      <dgm:spPr/>
      <dgm:t>
        <a:bodyPr/>
        <a:lstStyle/>
        <a:p>
          <a:endParaRPr lang="en-US"/>
        </a:p>
      </dgm:t>
    </dgm:pt>
    <dgm:pt modelId="{6CEB117F-FCCE-E440-80EE-571F54F25E67}" type="sibTrans" cxnId="{74F0A179-B363-C34A-A9ED-2CA019CB37EE}">
      <dgm:prSet/>
      <dgm:spPr/>
      <dgm:t>
        <a:bodyPr/>
        <a:lstStyle/>
        <a:p>
          <a:endParaRPr lang="en-US"/>
        </a:p>
      </dgm:t>
    </dgm:pt>
    <dgm:pt modelId="{59DA723E-491D-564D-AFFF-49EB1F240F82}">
      <dgm:prSet phldrT="[Text]" custT="1"/>
      <dgm:spPr/>
      <dgm:t>
        <a:bodyPr/>
        <a:lstStyle/>
        <a:p>
          <a:pPr algn="l"/>
          <a:r>
            <a:rPr lang="en-US" sz="2400" dirty="0"/>
            <a:t>Synthetic Minority Oversampling Technique (SMOTE)</a:t>
          </a:r>
        </a:p>
      </dgm:t>
    </dgm:pt>
    <dgm:pt modelId="{8CBF4B83-6B7A-304E-B0D3-B0AB9FD70571}" type="parTrans" cxnId="{53F896AC-CFBC-BC44-8CD4-0B2AFDD09157}">
      <dgm:prSet/>
      <dgm:spPr/>
      <dgm:t>
        <a:bodyPr/>
        <a:lstStyle/>
        <a:p>
          <a:endParaRPr lang="en-US"/>
        </a:p>
      </dgm:t>
    </dgm:pt>
    <dgm:pt modelId="{225A17CA-6CA5-1447-AB2C-B5EFF5AD0558}" type="sibTrans" cxnId="{53F896AC-CFBC-BC44-8CD4-0B2AFDD09157}">
      <dgm:prSet/>
      <dgm:spPr/>
      <dgm:t>
        <a:bodyPr/>
        <a:lstStyle/>
        <a:p>
          <a:endParaRPr lang="en-US"/>
        </a:p>
      </dgm:t>
    </dgm:pt>
    <dgm:pt modelId="{58B33425-A0F1-064A-9BBA-4918F18CC84E}">
      <dgm:prSet custT="1"/>
      <dgm:spPr/>
      <dgm:t>
        <a:bodyPr/>
        <a:lstStyle/>
        <a:p>
          <a:pPr algn="l"/>
          <a:r>
            <a:rPr lang="en-US" sz="2400" dirty="0"/>
            <a:t>Edited Nearest Neighbor Rule (ENN)</a:t>
          </a:r>
        </a:p>
      </dgm:t>
    </dgm:pt>
    <dgm:pt modelId="{0029E5E8-A1D1-E14E-A327-F2DF20E4A464}" type="parTrans" cxnId="{0F7A66C1-7184-2349-9E1F-B85541B47C1C}">
      <dgm:prSet/>
      <dgm:spPr/>
      <dgm:t>
        <a:bodyPr/>
        <a:lstStyle/>
        <a:p>
          <a:endParaRPr lang="en-US"/>
        </a:p>
      </dgm:t>
    </dgm:pt>
    <dgm:pt modelId="{D958FDBF-D23A-AC4A-ADE9-6D0843E852B7}" type="sibTrans" cxnId="{0F7A66C1-7184-2349-9E1F-B85541B47C1C}">
      <dgm:prSet/>
      <dgm:spPr/>
      <dgm:t>
        <a:bodyPr/>
        <a:lstStyle/>
        <a:p>
          <a:endParaRPr lang="en-US"/>
        </a:p>
      </dgm:t>
    </dgm:pt>
    <dgm:pt modelId="{40CFE137-3384-EF4D-890C-6C8DA86D43A5}">
      <dgm:prSet custT="1"/>
      <dgm:spPr/>
      <dgm:t>
        <a:bodyPr/>
        <a:lstStyle/>
        <a:p>
          <a:pPr algn="l"/>
          <a:r>
            <a:rPr lang="en-US" sz="2400" dirty="0" err="1"/>
            <a:t>TomekLinks</a:t>
          </a:r>
          <a:endParaRPr lang="en-US" sz="2400" dirty="0"/>
        </a:p>
      </dgm:t>
    </dgm:pt>
    <dgm:pt modelId="{56A1E9F5-86F1-9E47-A18D-0C9345CC88CC}" type="parTrans" cxnId="{FE40249B-FAA3-FC46-B1E2-88F5474FEBD5}">
      <dgm:prSet/>
      <dgm:spPr/>
      <dgm:t>
        <a:bodyPr/>
        <a:lstStyle/>
        <a:p>
          <a:endParaRPr lang="en-US"/>
        </a:p>
      </dgm:t>
    </dgm:pt>
    <dgm:pt modelId="{1BFE91E5-D829-F648-B243-6AA4A25322AE}" type="sibTrans" cxnId="{FE40249B-FAA3-FC46-B1E2-88F5474FEBD5}">
      <dgm:prSet/>
      <dgm:spPr/>
      <dgm:t>
        <a:bodyPr/>
        <a:lstStyle/>
        <a:p>
          <a:endParaRPr lang="en-US"/>
        </a:p>
      </dgm:t>
    </dgm:pt>
    <dgm:pt modelId="{9C153466-A94B-1E41-8377-51778C49E14B}">
      <dgm:prSet custT="1"/>
      <dgm:spPr/>
      <dgm:t>
        <a:bodyPr/>
        <a:lstStyle/>
        <a:p>
          <a:pPr algn="l"/>
          <a:r>
            <a:rPr lang="en-US" sz="2400" dirty="0"/>
            <a:t>One-sided selection</a:t>
          </a:r>
        </a:p>
      </dgm:t>
    </dgm:pt>
    <dgm:pt modelId="{ADA350D9-23B4-5A40-8739-FD2D5CD91AE6}" type="parTrans" cxnId="{C499E4EE-45A6-2745-A4E3-7853FD2A7D6D}">
      <dgm:prSet/>
      <dgm:spPr/>
      <dgm:t>
        <a:bodyPr/>
        <a:lstStyle/>
        <a:p>
          <a:endParaRPr lang="en-US"/>
        </a:p>
      </dgm:t>
    </dgm:pt>
    <dgm:pt modelId="{61180317-2764-A647-B1A5-B2DE6CC86112}" type="sibTrans" cxnId="{C499E4EE-45A6-2745-A4E3-7853FD2A7D6D}">
      <dgm:prSet/>
      <dgm:spPr/>
      <dgm:t>
        <a:bodyPr/>
        <a:lstStyle/>
        <a:p>
          <a:endParaRPr lang="en-US"/>
        </a:p>
      </dgm:t>
    </dgm:pt>
    <dgm:pt modelId="{8AA7E10A-50CD-1341-8E82-0259EFFC6065}">
      <dgm:prSet custT="1"/>
      <dgm:spPr/>
      <dgm:t>
        <a:bodyPr/>
        <a:lstStyle/>
        <a:p>
          <a:pPr algn="l"/>
          <a:r>
            <a:rPr lang="en-US" sz="2400" dirty="0"/>
            <a:t>Neighborhood Cleaning Rule</a:t>
          </a:r>
        </a:p>
      </dgm:t>
    </dgm:pt>
    <dgm:pt modelId="{7559D194-5A0E-9D4A-9903-51256FA4796C}" type="parTrans" cxnId="{4F73340B-B4FE-444D-9FE1-4175864B4E16}">
      <dgm:prSet/>
      <dgm:spPr/>
      <dgm:t>
        <a:bodyPr/>
        <a:lstStyle/>
        <a:p>
          <a:endParaRPr lang="en-US"/>
        </a:p>
      </dgm:t>
    </dgm:pt>
    <dgm:pt modelId="{2B481C92-58B2-5745-9381-D12FA26CB00B}" type="sibTrans" cxnId="{4F73340B-B4FE-444D-9FE1-4175864B4E16}">
      <dgm:prSet/>
      <dgm:spPr/>
      <dgm:t>
        <a:bodyPr/>
        <a:lstStyle/>
        <a:p>
          <a:endParaRPr lang="en-US"/>
        </a:p>
      </dgm:t>
    </dgm:pt>
    <dgm:pt modelId="{10691877-CEB7-AB4B-9994-5D864BE7F169}">
      <dgm:prSet custT="1"/>
      <dgm:spPr/>
      <dgm:t>
        <a:bodyPr/>
        <a:lstStyle/>
        <a:p>
          <a:r>
            <a:rPr lang="en-US" sz="2400" dirty="0"/>
            <a:t>ADASYN: Adaptive Synthetic Sampling</a:t>
          </a:r>
          <a:r>
            <a:rPr lang="en-US" sz="2400" dirty="0">
              <a:hlinkClick xmlns:r="http://schemas.openxmlformats.org/officeDocument/2006/relationships" r:id="rId1"/>
            </a:rPr>
            <a:t>¶</a:t>
          </a:r>
          <a:endParaRPr lang="en-US" sz="2400" dirty="0"/>
        </a:p>
      </dgm:t>
    </dgm:pt>
    <dgm:pt modelId="{C311AB79-D64A-7B4D-8F17-93417B968C38}" type="parTrans" cxnId="{01A30589-C511-F344-8061-2D7190DA2602}">
      <dgm:prSet/>
      <dgm:spPr/>
      <dgm:t>
        <a:bodyPr/>
        <a:lstStyle/>
        <a:p>
          <a:endParaRPr lang="en-US"/>
        </a:p>
      </dgm:t>
    </dgm:pt>
    <dgm:pt modelId="{3E2F11B3-D120-F84B-BAEE-9BA49A2BB791}" type="sibTrans" cxnId="{01A30589-C511-F344-8061-2D7190DA2602}">
      <dgm:prSet/>
      <dgm:spPr/>
      <dgm:t>
        <a:bodyPr/>
        <a:lstStyle/>
        <a:p>
          <a:endParaRPr lang="en-US"/>
        </a:p>
      </dgm:t>
    </dgm:pt>
    <dgm:pt modelId="{E7C9AEA7-B31B-A44B-825F-9297C91993D8}" type="pres">
      <dgm:prSet presAssocID="{7205EF48-D842-FF45-BF23-812724588CEE}" presName="diagram" presStyleCnt="0">
        <dgm:presLayoutVars>
          <dgm:chPref val="1"/>
          <dgm:dir/>
          <dgm:animOne val="branch"/>
          <dgm:animLvl val="lvl"/>
          <dgm:resizeHandles/>
        </dgm:presLayoutVars>
      </dgm:prSet>
      <dgm:spPr/>
    </dgm:pt>
    <dgm:pt modelId="{323D1392-DC3F-AE46-B95E-25C69886E315}" type="pres">
      <dgm:prSet presAssocID="{07AF975D-21BE-F946-A49E-258E8BB5ADB6}" presName="root" presStyleCnt="0"/>
      <dgm:spPr/>
    </dgm:pt>
    <dgm:pt modelId="{E99D4173-1634-FB47-8BDA-EFB2A41F25BE}" type="pres">
      <dgm:prSet presAssocID="{07AF975D-21BE-F946-A49E-258E8BB5ADB6}" presName="rootComposite" presStyleCnt="0"/>
      <dgm:spPr/>
    </dgm:pt>
    <dgm:pt modelId="{77EF2497-D727-A741-B6DD-BC686ADBFC93}" type="pres">
      <dgm:prSet presAssocID="{07AF975D-21BE-F946-A49E-258E8BB5ADB6}" presName="rootText" presStyleLbl="node1" presStyleIdx="0" presStyleCnt="2" custScaleX="297662"/>
      <dgm:spPr/>
    </dgm:pt>
    <dgm:pt modelId="{569727BF-5679-E34D-B2E6-249283A41299}" type="pres">
      <dgm:prSet presAssocID="{07AF975D-21BE-F946-A49E-258E8BB5ADB6}" presName="rootConnector" presStyleLbl="node1" presStyleIdx="0" presStyleCnt="2"/>
      <dgm:spPr/>
    </dgm:pt>
    <dgm:pt modelId="{55429C6C-C014-1A4D-9E8C-8B0CA5F39FA8}" type="pres">
      <dgm:prSet presAssocID="{07AF975D-21BE-F946-A49E-258E8BB5ADB6}" presName="childShape" presStyleCnt="0"/>
      <dgm:spPr/>
    </dgm:pt>
    <dgm:pt modelId="{1BEA96E7-09AC-4C4D-B27A-1185DB5EA3F7}" type="pres">
      <dgm:prSet presAssocID="{BB8A0C07-CB16-8141-8D47-F117AA3EE0F3}" presName="Name13" presStyleLbl="parChTrans1D2" presStyleIdx="0" presStyleCnt="9"/>
      <dgm:spPr/>
    </dgm:pt>
    <dgm:pt modelId="{FB5BB6B1-F044-7745-9B9F-D320012691A8}" type="pres">
      <dgm:prSet presAssocID="{14D721D4-79C5-7042-A22F-F9BED56BBD0C}" presName="childText" presStyleLbl="bgAcc1" presStyleIdx="0" presStyleCnt="9" custScaleX="350171">
        <dgm:presLayoutVars>
          <dgm:bulletEnabled val="1"/>
        </dgm:presLayoutVars>
      </dgm:prSet>
      <dgm:spPr/>
    </dgm:pt>
    <dgm:pt modelId="{C975C1FD-8BC2-9F47-84A3-2117E1F01151}" type="pres">
      <dgm:prSet presAssocID="{F628FF92-AA7E-8D4A-B8DC-BE3936997EA1}" presName="Name13" presStyleLbl="parChTrans1D2" presStyleIdx="1" presStyleCnt="9"/>
      <dgm:spPr/>
    </dgm:pt>
    <dgm:pt modelId="{F94F04E0-15DC-1E48-9020-6F48A6E5F2BE}" type="pres">
      <dgm:prSet presAssocID="{1904B424-DBD8-1040-A7C6-47F6357E05F1}" presName="childText" presStyleLbl="bgAcc1" presStyleIdx="1" presStyleCnt="9" custScaleX="639774">
        <dgm:presLayoutVars>
          <dgm:bulletEnabled val="1"/>
        </dgm:presLayoutVars>
      </dgm:prSet>
      <dgm:spPr/>
    </dgm:pt>
    <dgm:pt modelId="{A6A3F3A8-D43C-9F40-AA9D-3B995214622D}" type="pres">
      <dgm:prSet presAssocID="{0029E5E8-A1D1-E14E-A327-F2DF20E4A464}" presName="Name13" presStyleLbl="parChTrans1D2" presStyleIdx="2" presStyleCnt="9"/>
      <dgm:spPr/>
    </dgm:pt>
    <dgm:pt modelId="{50AD6F12-C4C8-D946-8A50-505DC4D798D4}" type="pres">
      <dgm:prSet presAssocID="{58B33425-A0F1-064A-9BBA-4918F18CC84E}" presName="childText" presStyleLbl="bgAcc1" presStyleIdx="2" presStyleCnt="9" custScaleX="554340" custScaleY="105798">
        <dgm:presLayoutVars>
          <dgm:bulletEnabled val="1"/>
        </dgm:presLayoutVars>
      </dgm:prSet>
      <dgm:spPr/>
    </dgm:pt>
    <dgm:pt modelId="{12EA3734-8982-5B46-AF5D-20FAF3E88237}" type="pres">
      <dgm:prSet presAssocID="{56A1E9F5-86F1-9E47-A18D-0C9345CC88CC}" presName="Name13" presStyleLbl="parChTrans1D2" presStyleIdx="3" presStyleCnt="9"/>
      <dgm:spPr/>
    </dgm:pt>
    <dgm:pt modelId="{43F9BB30-86F3-F44C-B45F-765945EE03D4}" type="pres">
      <dgm:prSet presAssocID="{40CFE137-3384-EF4D-890C-6C8DA86D43A5}" presName="childText" presStyleLbl="bgAcc1" presStyleIdx="3" presStyleCnt="9" custScaleX="261238">
        <dgm:presLayoutVars>
          <dgm:bulletEnabled val="1"/>
        </dgm:presLayoutVars>
      </dgm:prSet>
      <dgm:spPr/>
    </dgm:pt>
    <dgm:pt modelId="{D2714CB2-FD87-9D4A-81DD-B2F39DE937EA}" type="pres">
      <dgm:prSet presAssocID="{ADA350D9-23B4-5A40-8739-FD2D5CD91AE6}" presName="Name13" presStyleLbl="parChTrans1D2" presStyleIdx="4" presStyleCnt="9"/>
      <dgm:spPr/>
    </dgm:pt>
    <dgm:pt modelId="{AD9A9CCC-F1ED-1F4B-B088-9B59C9475D0D}" type="pres">
      <dgm:prSet presAssocID="{9C153466-A94B-1E41-8377-51778C49E14B}" presName="childText" presStyleLbl="bgAcc1" presStyleIdx="4" presStyleCnt="9" custScaleX="308616">
        <dgm:presLayoutVars>
          <dgm:bulletEnabled val="1"/>
        </dgm:presLayoutVars>
      </dgm:prSet>
      <dgm:spPr/>
    </dgm:pt>
    <dgm:pt modelId="{7A2A78A3-8018-414F-BEDE-9D985AF3D8B3}" type="pres">
      <dgm:prSet presAssocID="{7559D194-5A0E-9D4A-9903-51256FA4796C}" presName="Name13" presStyleLbl="parChTrans1D2" presStyleIdx="5" presStyleCnt="9"/>
      <dgm:spPr/>
    </dgm:pt>
    <dgm:pt modelId="{1C2B6F77-3907-124E-8ED4-CC19BBACCC23}" type="pres">
      <dgm:prSet presAssocID="{8AA7E10A-50CD-1341-8E82-0259EFFC6065}" presName="childText" presStyleLbl="bgAcc1" presStyleIdx="5" presStyleCnt="9" custScaleX="528442">
        <dgm:presLayoutVars>
          <dgm:bulletEnabled val="1"/>
        </dgm:presLayoutVars>
      </dgm:prSet>
      <dgm:spPr/>
    </dgm:pt>
    <dgm:pt modelId="{E84ED0BB-530C-1742-8A19-E3578DE427E7}" type="pres">
      <dgm:prSet presAssocID="{B2526F47-73FA-304F-BF44-5C9E8C8E4F2B}" presName="root" presStyleCnt="0"/>
      <dgm:spPr/>
    </dgm:pt>
    <dgm:pt modelId="{8C43A9DA-66C2-BD40-9E14-3324A28930C2}" type="pres">
      <dgm:prSet presAssocID="{B2526F47-73FA-304F-BF44-5C9E8C8E4F2B}" presName="rootComposite" presStyleCnt="0"/>
      <dgm:spPr/>
    </dgm:pt>
    <dgm:pt modelId="{6794E32A-37A7-A34A-BF13-C44E379A0127}" type="pres">
      <dgm:prSet presAssocID="{B2526F47-73FA-304F-BF44-5C9E8C8E4F2B}" presName="rootText" presStyleLbl="node1" presStyleIdx="1" presStyleCnt="2" custScaleX="334171" custLinFactNeighborX="21974" custLinFactNeighborY="-23"/>
      <dgm:spPr/>
    </dgm:pt>
    <dgm:pt modelId="{7EEBA449-3E32-D446-B1EF-44015EC17A97}" type="pres">
      <dgm:prSet presAssocID="{B2526F47-73FA-304F-BF44-5C9E8C8E4F2B}" presName="rootConnector" presStyleLbl="node1" presStyleIdx="1" presStyleCnt="2"/>
      <dgm:spPr/>
    </dgm:pt>
    <dgm:pt modelId="{5A9DFB11-9B1F-FF44-9F44-88795682F53B}" type="pres">
      <dgm:prSet presAssocID="{B2526F47-73FA-304F-BF44-5C9E8C8E4F2B}" presName="childShape" presStyleCnt="0"/>
      <dgm:spPr/>
    </dgm:pt>
    <dgm:pt modelId="{191357AA-783F-B049-9F2A-F61681DAAC14}" type="pres">
      <dgm:prSet presAssocID="{9D36AA60-BDAE-3A4A-90A9-C40D6CCD809C}" presName="Name13" presStyleLbl="parChTrans1D2" presStyleIdx="6" presStyleCnt="9"/>
      <dgm:spPr/>
    </dgm:pt>
    <dgm:pt modelId="{E29AB9CB-C8B1-1C42-9FAA-8520CE515184}" type="pres">
      <dgm:prSet presAssocID="{A55C4F95-265B-FC48-9648-CCA6DE46E9DA}" presName="childText" presStyleLbl="bgAcc1" presStyleIdx="6" presStyleCnt="9" custScaleX="466908" custLinFactX="68320" custLinFactNeighborX="100000" custLinFactNeighborY="5985">
        <dgm:presLayoutVars>
          <dgm:bulletEnabled val="1"/>
        </dgm:presLayoutVars>
      </dgm:prSet>
      <dgm:spPr/>
    </dgm:pt>
    <dgm:pt modelId="{06AF165B-DF62-A541-9574-EF96C0A7DF83}" type="pres">
      <dgm:prSet presAssocID="{8CBF4B83-6B7A-304E-B0D3-B0AB9FD70571}" presName="Name13" presStyleLbl="parChTrans1D2" presStyleIdx="7" presStyleCnt="9"/>
      <dgm:spPr/>
    </dgm:pt>
    <dgm:pt modelId="{2B3C5E48-0B04-5744-A005-4566C8EF8096}" type="pres">
      <dgm:prSet presAssocID="{59DA723E-491D-564D-AFFF-49EB1F240F82}" presName="childText" presStyleLbl="bgAcc1" presStyleIdx="7" presStyleCnt="9" custScaleX="471344" custScaleY="169516" custLinFactNeighborX="85183" custLinFactNeighborY="48178">
        <dgm:presLayoutVars>
          <dgm:bulletEnabled val="1"/>
        </dgm:presLayoutVars>
      </dgm:prSet>
      <dgm:spPr/>
    </dgm:pt>
    <dgm:pt modelId="{BFCEC2DA-A150-B740-ABAC-8940C439FD8F}" type="pres">
      <dgm:prSet presAssocID="{C311AB79-D64A-7B4D-8F17-93417B968C38}" presName="Name13" presStyleLbl="parChTrans1D2" presStyleIdx="8" presStyleCnt="9"/>
      <dgm:spPr/>
    </dgm:pt>
    <dgm:pt modelId="{51DEA5AF-58BF-6340-8E30-46D55639DB16}" type="pres">
      <dgm:prSet presAssocID="{10691877-CEB7-AB4B-9994-5D864BE7F169}" presName="childText" presStyleLbl="bgAcc1" presStyleIdx="8" presStyleCnt="9" custScaleX="468259" custScaleY="141714" custLinFactNeighborX="8839" custLinFactNeighborY="81559">
        <dgm:presLayoutVars>
          <dgm:bulletEnabled val="1"/>
        </dgm:presLayoutVars>
      </dgm:prSet>
      <dgm:spPr/>
    </dgm:pt>
  </dgm:ptLst>
  <dgm:cxnLst>
    <dgm:cxn modelId="{C1BF3309-6E69-704F-AE33-AAC1EAF4B995}" type="presOf" srcId="{B2526F47-73FA-304F-BF44-5C9E8C8E4F2B}" destId="{7EEBA449-3E32-D446-B1EF-44015EC17A97}" srcOrd="1" destOrd="0" presId="urn:microsoft.com/office/officeart/2005/8/layout/hierarchy3"/>
    <dgm:cxn modelId="{4F73340B-B4FE-444D-9FE1-4175864B4E16}" srcId="{07AF975D-21BE-F946-A49E-258E8BB5ADB6}" destId="{8AA7E10A-50CD-1341-8E82-0259EFFC6065}" srcOrd="5" destOrd="0" parTransId="{7559D194-5A0E-9D4A-9903-51256FA4796C}" sibTransId="{2B481C92-58B2-5745-9381-D12FA26CB00B}"/>
    <dgm:cxn modelId="{3D4B5825-52AC-344B-9E1C-1ECECC631440}" type="presOf" srcId="{C311AB79-D64A-7B4D-8F17-93417B968C38}" destId="{BFCEC2DA-A150-B740-ABAC-8940C439FD8F}" srcOrd="0" destOrd="0" presId="urn:microsoft.com/office/officeart/2005/8/layout/hierarchy3"/>
    <dgm:cxn modelId="{81DC4727-EA32-E248-B796-35B00D4A1074}" srcId="{7205EF48-D842-FF45-BF23-812724588CEE}" destId="{07AF975D-21BE-F946-A49E-258E8BB5ADB6}" srcOrd="0" destOrd="0" parTransId="{8E511EE4-364D-9243-8644-763099F3B738}" sibTransId="{FB5C8F27-45E7-1B41-ACC8-E22967BF283D}"/>
    <dgm:cxn modelId="{57F4A43A-2615-9E4B-91C5-6F098E7FA3B7}" srcId="{07AF975D-21BE-F946-A49E-258E8BB5ADB6}" destId="{14D721D4-79C5-7042-A22F-F9BED56BBD0C}" srcOrd="0" destOrd="0" parTransId="{BB8A0C07-CB16-8141-8D47-F117AA3EE0F3}" sibTransId="{A7FD9F54-DCCB-B447-B497-9AB84A947A40}"/>
    <dgm:cxn modelId="{207E3745-085C-4947-914A-C19C03A17096}" type="presOf" srcId="{ADA350D9-23B4-5A40-8739-FD2D5CD91AE6}" destId="{D2714CB2-FD87-9D4A-81DD-B2F39DE937EA}" srcOrd="0" destOrd="0" presId="urn:microsoft.com/office/officeart/2005/8/layout/hierarchy3"/>
    <dgm:cxn modelId="{FE226756-9C47-CA49-9B93-2E9FAEA5F19B}" type="presOf" srcId="{8AA7E10A-50CD-1341-8E82-0259EFFC6065}" destId="{1C2B6F77-3907-124E-8ED4-CC19BBACCC23}" srcOrd="0" destOrd="0" presId="urn:microsoft.com/office/officeart/2005/8/layout/hierarchy3"/>
    <dgm:cxn modelId="{359E7E5B-D3F6-894F-8179-7FD315FAD5F6}" type="presOf" srcId="{10691877-CEB7-AB4B-9994-5D864BE7F169}" destId="{51DEA5AF-58BF-6340-8E30-46D55639DB16}" srcOrd="0" destOrd="0" presId="urn:microsoft.com/office/officeart/2005/8/layout/hierarchy3"/>
    <dgm:cxn modelId="{31A48A5B-310A-714A-A8C9-DA4048AA71E0}" type="presOf" srcId="{14D721D4-79C5-7042-A22F-F9BED56BBD0C}" destId="{FB5BB6B1-F044-7745-9B9F-D320012691A8}" srcOrd="0" destOrd="0" presId="urn:microsoft.com/office/officeart/2005/8/layout/hierarchy3"/>
    <dgm:cxn modelId="{F4DEBB64-D8D3-C24A-A7BF-39C9F992F9D9}" type="presOf" srcId="{B2526F47-73FA-304F-BF44-5C9E8C8E4F2B}" destId="{6794E32A-37A7-A34A-BF13-C44E379A0127}" srcOrd="0" destOrd="0" presId="urn:microsoft.com/office/officeart/2005/8/layout/hierarchy3"/>
    <dgm:cxn modelId="{0C356276-81F0-7E49-99D0-3D277B477BA7}" type="presOf" srcId="{9D36AA60-BDAE-3A4A-90A9-C40D6CCD809C}" destId="{191357AA-783F-B049-9F2A-F61681DAAC14}" srcOrd="0" destOrd="0" presId="urn:microsoft.com/office/officeart/2005/8/layout/hierarchy3"/>
    <dgm:cxn modelId="{74FF5B77-D846-474A-9F7F-E394FAD7B2EA}" type="presOf" srcId="{1904B424-DBD8-1040-A7C6-47F6357E05F1}" destId="{F94F04E0-15DC-1E48-9020-6F48A6E5F2BE}" srcOrd="0" destOrd="0" presId="urn:microsoft.com/office/officeart/2005/8/layout/hierarchy3"/>
    <dgm:cxn modelId="{74F0A179-B363-C34A-A9ED-2CA019CB37EE}" srcId="{B2526F47-73FA-304F-BF44-5C9E8C8E4F2B}" destId="{A55C4F95-265B-FC48-9648-CCA6DE46E9DA}" srcOrd="0" destOrd="0" parTransId="{9D36AA60-BDAE-3A4A-90A9-C40D6CCD809C}" sibTransId="{6CEB117F-FCCE-E440-80EE-571F54F25E67}"/>
    <dgm:cxn modelId="{6E233B7A-6B93-6243-999D-BEC6450B1EF4}" type="presOf" srcId="{07AF975D-21BE-F946-A49E-258E8BB5ADB6}" destId="{77EF2497-D727-A741-B6DD-BC686ADBFC93}" srcOrd="0" destOrd="0" presId="urn:microsoft.com/office/officeart/2005/8/layout/hierarchy3"/>
    <dgm:cxn modelId="{9523A17D-40FF-5544-A9D1-4AEC5594E3B6}" type="presOf" srcId="{A55C4F95-265B-FC48-9648-CCA6DE46E9DA}" destId="{E29AB9CB-C8B1-1C42-9FAA-8520CE515184}" srcOrd="0" destOrd="0" presId="urn:microsoft.com/office/officeart/2005/8/layout/hierarchy3"/>
    <dgm:cxn modelId="{48042785-B4F1-C748-8EE9-83A07AB468CA}" type="presOf" srcId="{59DA723E-491D-564D-AFFF-49EB1F240F82}" destId="{2B3C5E48-0B04-5744-A005-4566C8EF8096}" srcOrd="0" destOrd="0" presId="urn:microsoft.com/office/officeart/2005/8/layout/hierarchy3"/>
    <dgm:cxn modelId="{01A30589-C511-F344-8061-2D7190DA2602}" srcId="{B2526F47-73FA-304F-BF44-5C9E8C8E4F2B}" destId="{10691877-CEB7-AB4B-9994-5D864BE7F169}" srcOrd="2" destOrd="0" parTransId="{C311AB79-D64A-7B4D-8F17-93417B968C38}" sibTransId="{3E2F11B3-D120-F84B-BAEE-9BA49A2BB791}"/>
    <dgm:cxn modelId="{8F6EA899-4348-0D44-BB1C-8B905E8E1025}" type="presOf" srcId="{0029E5E8-A1D1-E14E-A327-F2DF20E4A464}" destId="{A6A3F3A8-D43C-9F40-AA9D-3B995214622D}" srcOrd="0" destOrd="0" presId="urn:microsoft.com/office/officeart/2005/8/layout/hierarchy3"/>
    <dgm:cxn modelId="{FE40249B-FAA3-FC46-B1E2-88F5474FEBD5}" srcId="{07AF975D-21BE-F946-A49E-258E8BB5ADB6}" destId="{40CFE137-3384-EF4D-890C-6C8DA86D43A5}" srcOrd="3" destOrd="0" parTransId="{56A1E9F5-86F1-9E47-A18D-0C9345CC88CC}" sibTransId="{1BFE91E5-D829-F648-B243-6AA4A25322AE}"/>
    <dgm:cxn modelId="{C0CEDBA4-765C-2644-B759-D35C010F8169}" srcId="{07AF975D-21BE-F946-A49E-258E8BB5ADB6}" destId="{1904B424-DBD8-1040-A7C6-47F6357E05F1}" srcOrd="1" destOrd="0" parTransId="{F628FF92-AA7E-8D4A-B8DC-BE3936997EA1}" sibTransId="{1F0236EB-995E-7C47-B8D3-4A3751A5AD4A}"/>
    <dgm:cxn modelId="{53F896AC-CFBC-BC44-8CD4-0B2AFDD09157}" srcId="{B2526F47-73FA-304F-BF44-5C9E8C8E4F2B}" destId="{59DA723E-491D-564D-AFFF-49EB1F240F82}" srcOrd="1" destOrd="0" parTransId="{8CBF4B83-6B7A-304E-B0D3-B0AB9FD70571}" sibTransId="{225A17CA-6CA5-1447-AB2C-B5EFF5AD0558}"/>
    <dgm:cxn modelId="{0A7F2FB3-EEEA-DF4B-9933-43B5D1AC6E6D}" type="presOf" srcId="{40CFE137-3384-EF4D-890C-6C8DA86D43A5}" destId="{43F9BB30-86F3-F44C-B45F-765945EE03D4}" srcOrd="0" destOrd="0" presId="urn:microsoft.com/office/officeart/2005/8/layout/hierarchy3"/>
    <dgm:cxn modelId="{38A440B5-E4A5-114B-89A0-401F02ADA36E}" type="presOf" srcId="{7559D194-5A0E-9D4A-9903-51256FA4796C}" destId="{7A2A78A3-8018-414F-BEDE-9D985AF3D8B3}" srcOrd="0" destOrd="0" presId="urn:microsoft.com/office/officeart/2005/8/layout/hierarchy3"/>
    <dgm:cxn modelId="{4DEB1BB6-BF07-F744-8524-B2E17303142B}" type="presOf" srcId="{58B33425-A0F1-064A-9BBA-4918F18CC84E}" destId="{50AD6F12-C4C8-D946-8A50-505DC4D798D4}" srcOrd="0" destOrd="0" presId="urn:microsoft.com/office/officeart/2005/8/layout/hierarchy3"/>
    <dgm:cxn modelId="{9A4C28BB-D89C-0447-8A5A-0B139E19C451}" type="presOf" srcId="{BB8A0C07-CB16-8141-8D47-F117AA3EE0F3}" destId="{1BEA96E7-09AC-4C4D-B27A-1185DB5EA3F7}" srcOrd="0" destOrd="0" presId="urn:microsoft.com/office/officeart/2005/8/layout/hierarchy3"/>
    <dgm:cxn modelId="{0F7A66C1-7184-2349-9E1F-B85541B47C1C}" srcId="{07AF975D-21BE-F946-A49E-258E8BB5ADB6}" destId="{58B33425-A0F1-064A-9BBA-4918F18CC84E}" srcOrd="2" destOrd="0" parTransId="{0029E5E8-A1D1-E14E-A327-F2DF20E4A464}" sibTransId="{D958FDBF-D23A-AC4A-ADE9-6D0843E852B7}"/>
    <dgm:cxn modelId="{C47CC7D5-F5A0-D649-9E3E-52A2728D23D1}" type="presOf" srcId="{7205EF48-D842-FF45-BF23-812724588CEE}" destId="{E7C9AEA7-B31B-A44B-825F-9297C91993D8}" srcOrd="0" destOrd="0" presId="urn:microsoft.com/office/officeart/2005/8/layout/hierarchy3"/>
    <dgm:cxn modelId="{F581B2DE-586F-AE47-870E-932A8A199FAF}" type="presOf" srcId="{8CBF4B83-6B7A-304E-B0D3-B0AB9FD70571}" destId="{06AF165B-DF62-A541-9574-EF96C0A7DF83}" srcOrd="0" destOrd="0" presId="urn:microsoft.com/office/officeart/2005/8/layout/hierarchy3"/>
    <dgm:cxn modelId="{42ACF2DE-378E-494C-8C9B-D02D2D0F311A}" srcId="{7205EF48-D842-FF45-BF23-812724588CEE}" destId="{B2526F47-73FA-304F-BF44-5C9E8C8E4F2B}" srcOrd="1" destOrd="0" parTransId="{2A6CF355-9E95-2343-9B8E-B37347754B3D}" sibTransId="{B9E65140-DD02-F64E-80BC-DFD41F686D98}"/>
    <dgm:cxn modelId="{AF6997E9-08CE-A146-B9D8-CDE3F97386A6}" type="presOf" srcId="{9C153466-A94B-1E41-8377-51778C49E14B}" destId="{AD9A9CCC-F1ED-1F4B-B088-9B59C9475D0D}" srcOrd="0" destOrd="0" presId="urn:microsoft.com/office/officeart/2005/8/layout/hierarchy3"/>
    <dgm:cxn modelId="{C499E4EE-45A6-2745-A4E3-7853FD2A7D6D}" srcId="{07AF975D-21BE-F946-A49E-258E8BB5ADB6}" destId="{9C153466-A94B-1E41-8377-51778C49E14B}" srcOrd="4" destOrd="0" parTransId="{ADA350D9-23B4-5A40-8739-FD2D5CD91AE6}" sibTransId="{61180317-2764-A647-B1A5-B2DE6CC86112}"/>
    <dgm:cxn modelId="{2E0966F1-37BE-9148-8476-60CF4AEBE970}" type="presOf" srcId="{F628FF92-AA7E-8D4A-B8DC-BE3936997EA1}" destId="{C975C1FD-8BC2-9F47-84A3-2117E1F01151}" srcOrd="0" destOrd="0" presId="urn:microsoft.com/office/officeart/2005/8/layout/hierarchy3"/>
    <dgm:cxn modelId="{250F1AFB-57C1-2444-B815-6F8CB21F41CE}" type="presOf" srcId="{56A1E9F5-86F1-9E47-A18D-0C9345CC88CC}" destId="{12EA3734-8982-5B46-AF5D-20FAF3E88237}" srcOrd="0" destOrd="0" presId="urn:microsoft.com/office/officeart/2005/8/layout/hierarchy3"/>
    <dgm:cxn modelId="{99840BFE-FBAC-3F4F-B384-A4299E025A7F}" type="presOf" srcId="{07AF975D-21BE-F946-A49E-258E8BB5ADB6}" destId="{569727BF-5679-E34D-B2E6-249283A41299}" srcOrd="1" destOrd="0" presId="urn:microsoft.com/office/officeart/2005/8/layout/hierarchy3"/>
    <dgm:cxn modelId="{C46CF32D-F039-864E-BD97-7D30D12BBFC5}" type="presParOf" srcId="{E7C9AEA7-B31B-A44B-825F-9297C91993D8}" destId="{323D1392-DC3F-AE46-B95E-25C69886E315}" srcOrd="0" destOrd="0" presId="urn:microsoft.com/office/officeart/2005/8/layout/hierarchy3"/>
    <dgm:cxn modelId="{A08D7DAE-1157-0144-A920-DFE229755974}" type="presParOf" srcId="{323D1392-DC3F-AE46-B95E-25C69886E315}" destId="{E99D4173-1634-FB47-8BDA-EFB2A41F25BE}" srcOrd="0" destOrd="0" presId="urn:microsoft.com/office/officeart/2005/8/layout/hierarchy3"/>
    <dgm:cxn modelId="{F7B9BA02-4D2E-0E4D-91CE-CA657CCA00B1}" type="presParOf" srcId="{E99D4173-1634-FB47-8BDA-EFB2A41F25BE}" destId="{77EF2497-D727-A741-B6DD-BC686ADBFC93}" srcOrd="0" destOrd="0" presId="urn:microsoft.com/office/officeart/2005/8/layout/hierarchy3"/>
    <dgm:cxn modelId="{F63FB5A4-633C-724A-A62B-579D3C3D4C35}" type="presParOf" srcId="{E99D4173-1634-FB47-8BDA-EFB2A41F25BE}" destId="{569727BF-5679-E34D-B2E6-249283A41299}" srcOrd="1" destOrd="0" presId="urn:microsoft.com/office/officeart/2005/8/layout/hierarchy3"/>
    <dgm:cxn modelId="{A4BFC2C0-D5B3-664F-B830-43BAE5D27AC8}" type="presParOf" srcId="{323D1392-DC3F-AE46-B95E-25C69886E315}" destId="{55429C6C-C014-1A4D-9E8C-8B0CA5F39FA8}" srcOrd="1" destOrd="0" presId="urn:microsoft.com/office/officeart/2005/8/layout/hierarchy3"/>
    <dgm:cxn modelId="{58767B8E-9C13-CF41-A027-A90ED276096E}" type="presParOf" srcId="{55429C6C-C014-1A4D-9E8C-8B0CA5F39FA8}" destId="{1BEA96E7-09AC-4C4D-B27A-1185DB5EA3F7}" srcOrd="0" destOrd="0" presId="urn:microsoft.com/office/officeart/2005/8/layout/hierarchy3"/>
    <dgm:cxn modelId="{C506A8B6-CD07-AE44-9728-39F58FCF22A9}" type="presParOf" srcId="{55429C6C-C014-1A4D-9E8C-8B0CA5F39FA8}" destId="{FB5BB6B1-F044-7745-9B9F-D320012691A8}" srcOrd="1" destOrd="0" presId="urn:microsoft.com/office/officeart/2005/8/layout/hierarchy3"/>
    <dgm:cxn modelId="{FE7B48F3-FE82-1F4E-982B-C56DA06A4C00}" type="presParOf" srcId="{55429C6C-C014-1A4D-9E8C-8B0CA5F39FA8}" destId="{C975C1FD-8BC2-9F47-84A3-2117E1F01151}" srcOrd="2" destOrd="0" presId="urn:microsoft.com/office/officeart/2005/8/layout/hierarchy3"/>
    <dgm:cxn modelId="{BF5E02F4-91BF-014D-A8C7-C636155D350F}" type="presParOf" srcId="{55429C6C-C014-1A4D-9E8C-8B0CA5F39FA8}" destId="{F94F04E0-15DC-1E48-9020-6F48A6E5F2BE}" srcOrd="3" destOrd="0" presId="urn:microsoft.com/office/officeart/2005/8/layout/hierarchy3"/>
    <dgm:cxn modelId="{648B9B3C-10C8-C441-B7A5-BE5E3BE0D51F}" type="presParOf" srcId="{55429C6C-C014-1A4D-9E8C-8B0CA5F39FA8}" destId="{A6A3F3A8-D43C-9F40-AA9D-3B995214622D}" srcOrd="4" destOrd="0" presId="urn:microsoft.com/office/officeart/2005/8/layout/hierarchy3"/>
    <dgm:cxn modelId="{B5AB6525-ADBA-164B-B22F-108C01493FEF}" type="presParOf" srcId="{55429C6C-C014-1A4D-9E8C-8B0CA5F39FA8}" destId="{50AD6F12-C4C8-D946-8A50-505DC4D798D4}" srcOrd="5" destOrd="0" presId="urn:microsoft.com/office/officeart/2005/8/layout/hierarchy3"/>
    <dgm:cxn modelId="{3F2F52BE-D2A1-6145-A146-48F336B561C7}" type="presParOf" srcId="{55429C6C-C014-1A4D-9E8C-8B0CA5F39FA8}" destId="{12EA3734-8982-5B46-AF5D-20FAF3E88237}" srcOrd="6" destOrd="0" presId="urn:microsoft.com/office/officeart/2005/8/layout/hierarchy3"/>
    <dgm:cxn modelId="{BB04BA80-F6F0-6B40-8F1E-1BB169811E78}" type="presParOf" srcId="{55429C6C-C014-1A4D-9E8C-8B0CA5F39FA8}" destId="{43F9BB30-86F3-F44C-B45F-765945EE03D4}" srcOrd="7" destOrd="0" presId="urn:microsoft.com/office/officeart/2005/8/layout/hierarchy3"/>
    <dgm:cxn modelId="{41B84568-4074-DA40-ADAE-A80FD3A85BF7}" type="presParOf" srcId="{55429C6C-C014-1A4D-9E8C-8B0CA5F39FA8}" destId="{D2714CB2-FD87-9D4A-81DD-B2F39DE937EA}" srcOrd="8" destOrd="0" presId="urn:microsoft.com/office/officeart/2005/8/layout/hierarchy3"/>
    <dgm:cxn modelId="{6C16F5C5-AC5D-A545-ABE3-BB15527DCD27}" type="presParOf" srcId="{55429C6C-C014-1A4D-9E8C-8B0CA5F39FA8}" destId="{AD9A9CCC-F1ED-1F4B-B088-9B59C9475D0D}" srcOrd="9" destOrd="0" presId="urn:microsoft.com/office/officeart/2005/8/layout/hierarchy3"/>
    <dgm:cxn modelId="{1CEEEA85-D0CF-1A45-AB08-480911CAC3D9}" type="presParOf" srcId="{55429C6C-C014-1A4D-9E8C-8B0CA5F39FA8}" destId="{7A2A78A3-8018-414F-BEDE-9D985AF3D8B3}" srcOrd="10" destOrd="0" presId="urn:microsoft.com/office/officeart/2005/8/layout/hierarchy3"/>
    <dgm:cxn modelId="{EA658EF9-05A9-F24B-9648-F605B524A824}" type="presParOf" srcId="{55429C6C-C014-1A4D-9E8C-8B0CA5F39FA8}" destId="{1C2B6F77-3907-124E-8ED4-CC19BBACCC23}" srcOrd="11" destOrd="0" presId="urn:microsoft.com/office/officeart/2005/8/layout/hierarchy3"/>
    <dgm:cxn modelId="{0111BF16-CB2A-5942-AB76-438CAF83C737}" type="presParOf" srcId="{E7C9AEA7-B31B-A44B-825F-9297C91993D8}" destId="{E84ED0BB-530C-1742-8A19-E3578DE427E7}" srcOrd="1" destOrd="0" presId="urn:microsoft.com/office/officeart/2005/8/layout/hierarchy3"/>
    <dgm:cxn modelId="{E3F7DE4F-8AD4-324F-B9C6-902564553D1F}" type="presParOf" srcId="{E84ED0BB-530C-1742-8A19-E3578DE427E7}" destId="{8C43A9DA-66C2-BD40-9E14-3324A28930C2}" srcOrd="0" destOrd="0" presId="urn:microsoft.com/office/officeart/2005/8/layout/hierarchy3"/>
    <dgm:cxn modelId="{187B4A95-9E45-AE42-9C1B-D389449AF1B4}" type="presParOf" srcId="{8C43A9DA-66C2-BD40-9E14-3324A28930C2}" destId="{6794E32A-37A7-A34A-BF13-C44E379A0127}" srcOrd="0" destOrd="0" presId="urn:microsoft.com/office/officeart/2005/8/layout/hierarchy3"/>
    <dgm:cxn modelId="{F5736D05-FFE1-B24B-AD69-1F5091D6B7C8}" type="presParOf" srcId="{8C43A9DA-66C2-BD40-9E14-3324A28930C2}" destId="{7EEBA449-3E32-D446-B1EF-44015EC17A97}" srcOrd="1" destOrd="0" presId="urn:microsoft.com/office/officeart/2005/8/layout/hierarchy3"/>
    <dgm:cxn modelId="{15D5BDC2-4274-E742-AC91-BD622A8C75DE}" type="presParOf" srcId="{E84ED0BB-530C-1742-8A19-E3578DE427E7}" destId="{5A9DFB11-9B1F-FF44-9F44-88795682F53B}" srcOrd="1" destOrd="0" presId="urn:microsoft.com/office/officeart/2005/8/layout/hierarchy3"/>
    <dgm:cxn modelId="{45B75521-B530-D24B-A2FF-CBB75DD68994}" type="presParOf" srcId="{5A9DFB11-9B1F-FF44-9F44-88795682F53B}" destId="{191357AA-783F-B049-9F2A-F61681DAAC14}" srcOrd="0" destOrd="0" presId="urn:microsoft.com/office/officeart/2005/8/layout/hierarchy3"/>
    <dgm:cxn modelId="{123011FE-C353-DD41-B523-0353D539E810}" type="presParOf" srcId="{5A9DFB11-9B1F-FF44-9F44-88795682F53B}" destId="{E29AB9CB-C8B1-1C42-9FAA-8520CE515184}" srcOrd="1" destOrd="0" presId="urn:microsoft.com/office/officeart/2005/8/layout/hierarchy3"/>
    <dgm:cxn modelId="{5025D8BF-C877-894D-AD2D-2F15FFB57872}" type="presParOf" srcId="{5A9DFB11-9B1F-FF44-9F44-88795682F53B}" destId="{06AF165B-DF62-A541-9574-EF96C0A7DF83}" srcOrd="2" destOrd="0" presId="urn:microsoft.com/office/officeart/2005/8/layout/hierarchy3"/>
    <dgm:cxn modelId="{F246D9C5-0B01-1C46-B733-272C599829AA}" type="presParOf" srcId="{5A9DFB11-9B1F-FF44-9F44-88795682F53B}" destId="{2B3C5E48-0B04-5744-A005-4566C8EF8096}" srcOrd="3" destOrd="0" presId="urn:microsoft.com/office/officeart/2005/8/layout/hierarchy3"/>
    <dgm:cxn modelId="{147E66AB-34CB-DC4F-AC87-CF627C9EF2DA}" type="presParOf" srcId="{5A9DFB11-9B1F-FF44-9F44-88795682F53B}" destId="{BFCEC2DA-A150-B740-ABAC-8940C439FD8F}" srcOrd="4" destOrd="0" presId="urn:microsoft.com/office/officeart/2005/8/layout/hierarchy3"/>
    <dgm:cxn modelId="{C8D820A9-8C90-F34C-9086-DFF2EFAE6741}" type="presParOf" srcId="{5A9DFB11-9B1F-FF44-9F44-88795682F53B}" destId="{51DEA5AF-58BF-6340-8E30-46D55639DB16}"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EF2497-D727-A741-B6DD-BC686ADBFC93}">
      <dsp:nvSpPr>
        <dsp:cNvPr id="0" name=""/>
        <dsp:cNvSpPr/>
      </dsp:nvSpPr>
      <dsp:spPr>
        <a:xfrm>
          <a:off x="3831" y="775843"/>
          <a:ext cx="3500436" cy="58798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6675" tIns="44450" rIns="66675" bIns="44450" numCol="1" spcCol="1270" anchor="ctr" anchorCtr="0">
          <a:noAutofit/>
        </a:bodyPr>
        <a:lstStyle/>
        <a:p>
          <a:pPr marL="0" lvl="0" indent="0" algn="l" defTabSz="1555750">
            <a:lnSpc>
              <a:spcPct val="90000"/>
            </a:lnSpc>
            <a:spcBef>
              <a:spcPct val="0"/>
            </a:spcBef>
            <a:spcAft>
              <a:spcPct val="35000"/>
            </a:spcAft>
            <a:buNone/>
          </a:pPr>
          <a:r>
            <a:rPr lang="en-US" sz="3500" kern="1200" dirty="0"/>
            <a:t>Under-sampling</a:t>
          </a:r>
        </a:p>
      </dsp:txBody>
      <dsp:txXfrm>
        <a:off x="21053" y="793065"/>
        <a:ext cx="3465992" cy="553544"/>
      </dsp:txXfrm>
    </dsp:sp>
    <dsp:sp modelId="{1BEA96E7-09AC-4C4D-B27A-1185DB5EA3F7}">
      <dsp:nvSpPr>
        <dsp:cNvPr id="0" name=""/>
        <dsp:cNvSpPr/>
      </dsp:nvSpPr>
      <dsp:spPr>
        <a:xfrm>
          <a:off x="353875" y="1363831"/>
          <a:ext cx="350043" cy="440991"/>
        </a:xfrm>
        <a:custGeom>
          <a:avLst/>
          <a:gdLst/>
          <a:ahLst/>
          <a:cxnLst/>
          <a:rect l="0" t="0" r="0" b="0"/>
          <a:pathLst>
            <a:path>
              <a:moveTo>
                <a:pt x="0" y="0"/>
              </a:moveTo>
              <a:lnTo>
                <a:pt x="0" y="440991"/>
              </a:lnTo>
              <a:lnTo>
                <a:pt x="350043" y="4409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5BB6B1-F044-7745-9B9F-D320012691A8}">
      <dsp:nvSpPr>
        <dsp:cNvPr id="0" name=""/>
        <dsp:cNvSpPr/>
      </dsp:nvSpPr>
      <dsp:spPr>
        <a:xfrm>
          <a:off x="703919" y="1510828"/>
          <a:ext cx="3294344" cy="58798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Random sample</a:t>
          </a:r>
        </a:p>
      </dsp:txBody>
      <dsp:txXfrm>
        <a:off x="721141" y="1528050"/>
        <a:ext cx="3259900" cy="553544"/>
      </dsp:txXfrm>
    </dsp:sp>
    <dsp:sp modelId="{C975C1FD-8BC2-9F47-84A3-2117E1F01151}">
      <dsp:nvSpPr>
        <dsp:cNvPr id="0" name=""/>
        <dsp:cNvSpPr/>
      </dsp:nvSpPr>
      <dsp:spPr>
        <a:xfrm>
          <a:off x="353875" y="1363831"/>
          <a:ext cx="350043" cy="1175977"/>
        </a:xfrm>
        <a:custGeom>
          <a:avLst/>
          <a:gdLst/>
          <a:ahLst/>
          <a:cxnLst/>
          <a:rect l="0" t="0" r="0" b="0"/>
          <a:pathLst>
            <a:path>
              <a:moveTo>
                <a:pt x="0" y="0"/>
              </a:moveTo>
              <a:lnTo>
                <a:pt x="0" y="1175977"/>
              </a:lnTo>
              <a:lnTo>
                <a:pt x="350043" y="11759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4F04E0-15DC-1E48-9020-6F48A6E5F2BE}">
      <dsp:nvSpPr>
        <dsp:cNvPr id="0" name=""/>
        <dsp:cNvSpPr/>
      </dsp:nvSpPr>
      <dsp:spPr>
        <a:xfrm>
          <a:off x="703919" y="2245814"/>
          <a:ext cx="6018876" cy="58798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 Condensed Nearest Neighbor Rule (CNN)</a:t>
          </a:r>
        </a:p>
      </dsp:txBody>
      <dsp:txXfrm>
        <a:off x="721141" y="2263036"/>
        <a:ext cx="5984432" cy="553544"/>
      </dsp:txXfrm>
    </dsp:sp>
    <dsp:sp modelId="{A6A3F3A8-D43C-9F40-AA9D-3B995214622D}">
      <dsp:nvSpPr>
        <dsp:cNvPr id="0" name=""/>
        <dsp:cNvSpPr/>
      </dsp:nvSpPr>
      <dsp:spPr>
        <a:xfrm>
          <a:off x="353875" y="1363831"/>
          <a:ext cx="350043" cy="1928008"/>
        </a:xfrm>
        <a:custGeom>
          <a:avLst/>
          <a:gdLst/>
          <a:ahLst/>
          <a:cxnLst/>
          <a:rect l="0" t="0" r="0" b="0"/>
          <a:pathLst>
            <a:path>
              <a:moveTo>
                <a:pt x="0" y="0"/>
              </a:moveTo>
              <a:lnTo>
                <a:pt x="0" y="1928008"/>
              </a:lnTo>
              <a:lnTo>
                <a:pt x="350043" y="19280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AD6F12-C4C8-D946-8A50-505DC4D798D4}">
      <dsp:nvSpPr>
        <dsp:cNvPr id="0" name=""/>
        <dsp:cNvSpPr/>
      </dsp:nvSpPr>
      <dsp:spPr>
        <a:xfrm>
          <a:off x="703919" y="2980799"/>
          <a:ext cx="5215128" cy="62208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Edited Nearest Neighbor Rule (ENN)</a:t>
          </a:r>
        </a:p>
      </dsp:txBody>
      <dsp:txXfrm>
        <a:off x="722139" y="2999019"/>
        <a:ext cx="5178688" cy="585640"/>
      </dsp:txXfrm>
    </dsp:sp>
    <dsp:sp modelId="{12EA3734-8982-5B46-AF5D-20FAF3E88237}">
      <dsp:nvSpPr>
        <dsp:cNvPr id="0" name=""/>
        <dsp:cNvSpPr/>
      </dsp:nvSpPr>
      <dsp:spPr>
        <a:xfrm>
          <a:off x="353875" y="1363831"/>
          <a:ext cx="350043" cy="2680039"/>
        </a:xfrm>
        <a:custGeom>
          <a:avLst/>
          <a:gdLst/>
          <a:ahLst/>
          <a:cxnLst/>
          <a:rect l="0" t="0" r="0" b="0"/>
          <a:pathLst>
            <a:path>
              <a:moveTo>
                <a:pt x="0" y="0"/>
              </a:moveTo>
              <a:lnTo>
                <a:pt x="0" y="2680039"/>
              </a:lnTo>
              <a:lnTo>
                <a:pt x="350043" y="26800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F9BB30-86F3-F44C-B45F-765945EE03D4}">
      <dsp:nvSpPr>
        <dsp:cNvPr id="0" name=""/>
        <dsp:cNvSpPr/>
      </dsp:nvSpPr>
      <dsp:spPr>
        <a:xfrm>
          <a:off x="703919" y="3749877"/>
          <a:ext cx="2457679" cy="58798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err="1"/>
            <a:t>TomekLinks</a:t>
          </a:r>
          <a:endParaRPr lang="en-US" sz="2400" kern="1200" dirty="0"/>
        </a:p>
      </dsp:txBody>
      <dsp:txXfrm>
        <a:off x="721141" y="3767099"/>
        <a:ext cx="2423235" cy="553544"/>
      </dsp:txXfrm>
    </dsp:sp>
    <dsp:sp modelId="{D2714CB2-FD87-9D4A-81DD-B2F39DE937EA}">
      <dsp:nvSpPr>
        <dsp:cNvPr id="0" name=""/>
        <dsp:cNvSpPr/>
      </dsp:nvSpPr>
      <dsp:spPr>
        <a:xfrm>
          <a:off x="353875" y="1363831"/>
          <a:ext cx="350043" cy="3415025"/>
        </a:xfrm>
        <a:custGeom>
          <a:avLst/>
          <a:gdLst/>
          <a:ahLst/>
          <a:cxnLst/>
          <a:rect l="0" t="0" r="0" b="0"/>
          <a:pathLst>
            <a:path>
              <a:moveTo>
                <a:pt x="0" y="0"/>
              </a:moveTo>
              <a:lnTo>
                <a:pt x="0" y="3415025"/>
              </a:lnTo>
              <a:lnTo>
                <a:pt x="350043" y="34150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9A9CCC-F1ED-1F4B-B088-9B59C9475D0D}">
      <dsp:nvSpPr>
        <dsp:cNvPr id="0" name=""/>
        <dsp:cNvSpPr/>
      </dsp:nvSpPr>
      <dsp:spPr>
        <a:xfrm>
          <a:off x="703919" y="4484862"/>
          <a:ext cx="2903402" cy="58798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One-sided selection</a:t>
          </a:r>
        </a:p>
      </dsp:txBody>
      <dsp:txXfrm>
        <a:off x="721141" y="4502084"/>
        <a:ext cx="2868958" cy="553544"/>
      </dsp:txXfrm>
    </dsp:sp>
    <dsp:sp modelId="{7A2A78A3-8018-414F-BEDE-9D985AF3D8B3}">
      <dsp:nvSpPr>
        <dsp:cNvPr id="0" name=""/>
        <dsp:cNvSpPr/>
      </dsp:nvSpPr>
      <dsp:spPr>
        <a:xfrm>
          <a:off x="353875" y="1363831"/>
          <a:ext cx="350043" cy="4150011"/>
        </a:xfrm>
        <a:custGeom>
          <a:avLst/>
          <a:gdLst/>
          <a:ahLst/>
          <a:cxnLst/>
          <a:rect l="0" t="0" r="0" b="0"/>
          <a:pathLst>
            <a:path>
              <a:moveTo>
                <a:pt x="0" y="0"/>
              </a:moveTo>
              <a:lnTo>
                <a:pt x="0" y="4150011"/>
              </a:lnTo>
              <a:lnTo>
                <a:pt x="350043" y="41500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2B6F77-3907-124E-8ED4-CC19BBACCC23}">
      <dsp:nvSpPr>
        <dsp:cNvPr id="0" name=""/>
        <dsp:cNvSpPr/>
      </dsp:nvSpPr>
      <dsp:spPr>
        <a:xfrm>
          <a:off x="703919" y="5219848"/>
          <a:ext cx="4971485" cy="58798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Neighborhood Cleaning Rule</a:t>
          </a:r>
        </a:p>
      </dsp:txBody>
      <dsp:txXfrm>
        <a:off x="721141" y="5237070"/>
        <a:ext cx="4937041" cy="553544"/>
      </dsp:txXfrm>
    </dsp:sp>
    <dsp:sp modelId="{6794E32A-37A7-A34A-BF13-C44E379A0127}">
      <dsp:nvSpPr>
        <dsp:cNvPr id="0" name=""/>
        <dsp:cNvSpPr/>
      </dsp:nvSpPr>
      <dsp:spPr>
        <a:xfrm>
          <a:off x="6489243" y="775707"/>
          <a:ext cx="3929774" cy="58798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6675" tIns="44450" rIns="66675" bIns="44450" numCol="1" spcCol="1270" anchor="ctr" anchorCtr="0">
          <a:noAutofit/>
        </a:bodyPr>
        <a:lstStyle/>
        <a:p>
          <a:pPr marL="0" lvl="0" indent="0" algn="l" defTabSz="1555750">
            <a:lnSpc>
              <a:spcPct val="90000"/>
            </a:lnSpc>
            <a:spcBef>
              <a:spcPct val="0"/>
            </a:spcBef>
            <a:spcAft>
              <a:spcPct val="35000"/>
            </a:spcAft>
            <a:buNone/>
          </a:pPr>
          <a:r>
            <a:rPr lang="en-US" sz="3500" kern="1200" dirty="0"/>
            <a:t>Over-sampling</a:t>
          </a:r>
        </a:p>
      </dsp:txBody>
      <dsp:txXfrm>
        <a:off x="6506465" y="792929"/>
        <a:ext cx="3895330" cy="553544"/>
      </dsp:txXfrm>
    </dsp:sp>
    <dsp:sp modelId="{191357AA-783F-B049-9F2A-F61681DAAC14}">
      <dsp:nvSpPr>
        <dsp:cNvPr id="0" name=""/>
        <dsp:cNvSpPr/>
      </dsp:nvSpPr>
      <dsp:spPr>
        <a:xfrm>
          <a:off x="6882221" y="1363696"/>
          <a:ext cx="180133" cy="476317"/>
        </a:xfrm>
        <a:custGeom>
          <a:avLst/>
          <a:gdLst/>
          <a:ahLst/>
          <a:cxnLst/>
          <a:rect l="0" t="0" r="0" b="0"/>
          <a:pathLst>
            <a:path>
              <a:moveTo>
                <a:pt x="0" y="0"/>
              </a:moveTo>
              <a:lnTo>
                <a:pt x="0" y="476317"/>
              </a:lnTo>
              <a:lnTo>
                <a:pt x="180133" y="47631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9AB9CB-C8B1-1C42-9FAA-8520CE515184}">
      <dsp:nvSpPr>
        <dsp:cNvPr id="0" name=""/>
        <dsp:cNvSpPr/>
      </dsp:nvSpPr>
      <dsp:spPr>
        <a:xfrm>
          <a:off x="7062354" y="1546019"/>
          <a:ext cx="4392584" cy="58798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Random sample</a:t>
          </a:r>
        </a:p>
      </dsp:txBody>
      <dsp:txXfrm>
        <a:off x="7079576" y="1563241"/>
        <a:ext cx="4358140" cy="553544"/>
      </dsp:txXfrm>
    </dsp:sp>
    <dsp:sp modelId="{06AF165B-DF62-A541-9574-EF96C0A7DF83}">
      <dsp:nvSpPr>
        <dsp:cNvPr id="0" name=""/>
        <dsp:cNvSpPr/>
      </dsp:nvSpPr>
      <dsp:spPr>
        <a:xfrm>
          <a:off x="6882221" y="1363696"/>
          <a:ext cx="138400" cy="1663766"/>
        </a:xfrm>
        <a:custGeom>
          <a:avLst/>
          <a:gdLst/>
          <a:ahLst/>
          <a:cxnLst/>
          <a:rect l="0" t="0" r="0" b="0"/>
          <a:pathLst>
            <a:path>
              <a:moveTo>
                <a:pt x="0" y="0"/>
              </a:moveTo>
              <a:lnTo>
                <a:pt x="0" y="1663766"/>
              </a:lnTo>
              <a:lnTo>
                <a:pt x="138400" y="16637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3C5E48-0B04-5744-A005-4566C8EF8096}">
      <dsp:nvSpPr>
        <dsp:cNvPr id="0" name=""/>
        <dsp:cNvSpPr/>
      </dsp:nvSpPr>
      <dsp:spPr>
        <a:xfrm>
          <a:off x="7020621" y="2529095"/>
          <a:ext cx="4434317" cy="9967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Synthetic Minority Oversampling Technique (SMOTE)</a:t>
          </a:r>
        </a:p>
      </dsp:txBody>
      <dsp:txXfrm>
        <a:off x="7049814" y="2558288"/>
        <a:ext cx="4375931" cy="938348"/>
      </dsp:txXfrm>
    </dsp:sp>
    <dsp:sp modelId="{BFCEC2DA-A150-B740-ABAC-8940C439FD8F}">
      <dsp:nvSpPr>
        <dsp:cNvPr id="0" name=""/>
        <dsp:cNvSpPr/>
      </dsp:nvSpPr>
      <dsp:spPr>
        <a:xfrm>
          <a:off x="6882221" y="1363696"/>
          <a:ext cx="167423" cy="2922038"/>
        </a:xfrm>
        <a:custGeom>
          <a:avLst/>
          <a:gdLst/>
          <a:ahLst/>
          <a:cxnLst/>
          <a:rect l="0" t="0" r="0" b="0"/>
          <a:pathLst>
            <a:path>
              <a:moveTo>
                <a:pt x="0" y="0"/>
              </a:moveTo>
              <a:lnTo>
                <a:pt x="0" y="2922038"/>
              </a:lnTo>
              <a:lnTo>
                <a:pt x="167423" y="292203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DEA5AF-58BF-6340-8E30-46D55639DB16}">
      <dsp:nvSpPr>
        <dsp:cNvPr id="0" name=""/>
        <dsp:cNvSpPr/>
      </dsp:nvSpPr>
      <dsp:spPr>
        <a:xfrm>
          <a:off x="7049644" y="3869103"/>
          <a:ext cx="4405294" cy="83326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ADASYN: Adaptive Synthetic Sampling</a:t>
          </a:r>
          <a:r>
            <a:rPr lang="en-US" sz="2400" kern="1200" dirty="0">
              <a:hlinkClick xmlns:r="http://schemas.openxmlformats.org/officeDocument/2006/relationships" r:id="rId1"/>
            </a:rPr>
            <a:t>¶</a:t>
          </a:r>
          <a:endParaRPr lang="en-US" sz="2400" kern="1200" dirty="0"/>
        </a:p>
      </dsp:txBody>
      <dsp:txXfrm>
        <a:off x="7074049" y="3893508"/>
        <a:ext cx="4356484" cy="784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EF2497-D727-A741-B6DD-BC686ADBFC93}">
      <dsp:nvSpPr>
        <dsp:cNvPr id="0" name=""/>
        <dsp:cNvSpPr/>
      </dsp:nvSpPr>
      <dsp:spPr>
        <a:xfrm>
          <a:off x="3831" y="775843"/>
          <a:ext cx="3500436" cy="58798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6675" tIns="44450" rIns="66675" bIns="44450" numCol="1" spcCol="1270" anchor="ctr" anchorCtr="0">
          <a:noAutofit/>
        </a:bodyPr>
        <a:lstStyle/>
        <a:p>
          <a:pPr marL="0" lvl="0" indent="0" algn="l" defTabSz="1555750">
            <a:lnSpc>
              <a:spcPct val="90000"/>
            </a:lnSpc>
            <a:spcBef>
              <a:spcPct val="0"/>
            </a:spcBef>
            <a:spcAft>
              <a:spcPct val="35000"/>
            </a:spcAft>
            <a:buNone/>
          </a:pPr>
          <a:r>
            <a:rPr lang="en-US" sz="3500" kern="1200" dirty="0"/>
            <a:t>Under-sampling</a:t>
          </a:r>
        </a:p>
      </dsp:txBody>
      <dsp:txXfrm>
        <a:off x="21053" y="793065"/>
        <a:ext cx="3465992" cy="553544"/>
      </dsp:txXfrm>
    </dsp:sp>
    <dsp:sp modelId="{1BEA96E7-09AC-4C4D-B27A-1185DB5EA3F7}">
      <dsp:nvSpPr>
        <dsp:cNvPr id="0" name=""/>
        <dsp:cNvSpPr/>
      </dsp:nvSpPr>
      <dsp:spPr>
        <a:xfrm>
          <a:off x="353875" y="1363831"/>
          <a:ext cx="350043" cy="440991"/>
        </a:xfrm>
        <a:custGeom>
          <a:avLst/>
          <a:gdLst/>
          <a:ahLst/>
          <a:cxnLst/>
          <a:rect l="0" t="0" r="0" b="0"/>
          <a:pathLst>
            <a:path>
              <a:moveTo>
                <a:pt x="0" y="0"/>
              </a:moveTo>
              <a:lnTo>
                <a:pt x="0" y="440991"/>
              </a:lnTo>
              <a:lnTo>
                <a:pt x="350043" y="4409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5BB6B1-F044-7745-9B9F-D320012691A8}">
      <dsp:nvSpPr>
        <dsp:cNvPr id="0" name=""/>
        <dsp:cNvSpPr/>
      </dsp:nvSpPr>
      <dsp:spPr>
        <a:xfrm>
          <a:off x="703919" y="1510828"/>
          <a:ext cx="3294344" cy="58798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Random sample</a:t>
          </a:r>
        </a:p>
      </dsp:txBody>
      <dsp:txXfrm>
        <a:off x="721141" y="1528050"/>
        <a:ext cx="3259900" cy="553544"/>
      </dsp:txXfrm>
    </dsp:sp>
    <dsp:sp modelId="{C975C1FD-8BC2-9F47-84A3-2117E1F01151}">
      <dsp:nvSpPr>
        <dsp:cNvPr id="0" name=""/>
        <dsp:cNvSpPr/>
      </dsp:nvSpPr>
      <dsp:spPr>
        <a:xfrm>
          <a:off x="353875" y="1363831"/>
          <a:ext cx="350043" cy="1175977"/>
        </a:xfrm>
        <a:custGeom>
          <a:avLst/>
          <a:gdLst/>
          <a:ahLst/>
          <a:cxnLst/>
          <a:rect l="0" t="0" r="0" b="0"/>
          <a:pathLst>
            <a:path>
              <a:moveTo>
                <a:pt x="0" y="0"/>
              </a:moveTo>
              <a:lnTo>
                <a:pt x="0" y="1175977"/>
              </a:lnTo>
              <a:lnTo>
                <a:pt x="350043" y="11759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4F04E0-15DC-1E48-9020-6F48A6E5F2BE}">
      <dsp:nvSpPr>
        <dsp:cNvPr id="0" name=""/>
        <dsp:cNvSpPr/>
      </dsp:nvSpPr>
      <dsp:spPr>
        <a:xfrm>
          <a:off x="703919" y="2245814"/>
          <a:ext cx="6018876" cy="58798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 Condensed Nearest Neighbor Rule (CNN)</a:t>
          </a:r>
        </a:p>
      </dsp:txBody>
      <dsp:txXfrm>
        <a:off x="721141" y="2263036"/>
        <a:ext cx="5984432" cy="553544"/>
      </dsp:txXfrm>
    </dsp:sp>
    <dsp:sp modelId="{A6A3F3A8-D43C-9F40-AA9D-3B995214622D}">
      <dsp:nvSpPr>
        <dsp:cNvPr id="0" name=""/>
        <dsp:cNvSpPr/>
      </dsp:nvSpPr>
      <dsp:spPr>
        <a:xfrm>
          <a:off x="353875" y="1363831"/>
          <a:ext cx="350043" cy="1928008"/>
        </a:xfrm>
        <a:custGeom>
          <a:avLst/>
          <a:gdLst/>
          <a:ahLst/>
          <a:cxnLst/>
          <a:rect l="0" t="0" r="0" b="0"/>
          <a:pathLst>
            <a:path>
              <a:moveTo>
                <a:pt x="0" y="0"/>
              </a:moveTo>
              <a:lnTo>
                <a:pt x="0" y="1928008"/>
              </a:lnTo>
              <a:lnTo>
                <a:pt x="350043" y="19280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AD6F12-C4C8-D946-8A50-505DC4D798D4}">
      <dsp:nvSpPr>
        <dsp:cNvPr id="0" name=""/>
        <dsp:cNvSpPr/>
      </dsp:nvSpPr>
      <dsp:spPr>
        <a:xfrm>
          <a:off x="703919" y="2980799"/>
          <a:ext cx="5215128" cy="62208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Edited Nearest Neighbor Rule (ENN)</a:t>
          </a:r>
        </a:p>
      </dsp:txBody>
      <dsp:txXfrm>
        <a:off x="722139" y="2999019"/>
        <a:ext cx="5178688" cy="585640"/>
      </dsp:txXfrm>
    </dsp:sp>
    <dsp:sp modelId="{12EA3734-8982-5B46-AF5D-20FAF3E88237}">
      <dsp:nvSpPr>
        <dsp:cNvPr id="0" name=""/>
        <dsp:cNvSpPr/>
      </dsp:nvSpPr>
      <dsp:spPr>
        <a:xfrm>
          <a:off x="353875" y="1363831"/>
          <a:ext cx="350043" cy="2680039"/>
        </a:xfrm>
        <a:custGeom>
          <a:avLst/>
          <a:gdLst/>
          <a:ahLst/>
          <a:cxnLst/>
          <a:rect l="0" t="0" r="0" b="0"/>
          <a:pathLst>
            <a:path>
              <a:moveTo>
                <a:pt x="0" y="0"/>
              </a:moveTo>
              <a:lnTo>
                <a:pt x="0" y="2680039"/>
              </a:lnTo>
              <a:lnTo>
                <a:pt x="350043" y="26800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F9BB30-86F3-F44C-B45F-765945EE03D4}">
      <dsp:nvSpPr>
        <dsp:cNvPr id="0" name=""/>
        <dsp:cNvSpPr/>
      </dsp:nvSpPr>
      <dsp:spPr>
        <a:xfrm>
          <a:off x="703919" y="3749877"/>
          <a:ext cx="2457679" cy="58798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err="1"/>
            <a:t>TomekLinks</a:t>
          </a:r>
          <a:endParaRPr lang="en-US" sz="2400" kern="1200" dirty="0"/>
        </a:p>
      </dsp:txBody>
      <dsp:txXfrm>
        <a:off x="721141" y="3767099"/>
        <a:ext cx="2423235" cy="553544"/>
      </dsp:txXfrm>
    </dsp:sp>
    <dsp:sp modelId="{D2714CB2-FD87-9D4A-81DD-B2F39DE937EA}">
      <dsp:nvSpPr>
        <dsp:cNvPr id="0" name=""/>
        <dsp:cNvSpPr/>
      </dsp:nvSpPr>
      <dsp:spPr>
        <a:xfrm>
          <a:off x="353875" y="1363831"/>
          <a:ext cx="350043" cy="3415025"/>
        </a:xfrm>
        <a:custGeom>
          <a:avLst/>
          <a:gdLst/>
          <a:ahLst/>
          <a:cxnLst/>
          <a:rect l="0" t="0" r="0" b="0"/>
          <a:pathLst>
            <a:path>
              <a:moveTo>
                <a:pt x="0" y="0"/>
              </a:moveTo>
              <a:lnTo>
                <a:pt x="0" y="3415025"/>
              </a:lnTo>
              <a:lnTo>
                <a:pt x="350043" y="34150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9A9CCC-F1ED-1F4B-B088-9B59C9475D0D}">
      <dsp:nvSpPr>
        <dsp:cNvPr id="0" name=""/>
        <dsp:cNvSpPr/>
      </dsp:nvSpPr>
      <dsp:spPr>
        <a:xfrm>
          <a:off x="703919" y="4484862"/>
          <a:ext cx="2903402" cy="58798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One-sided selection</a:t>
          </a:r>
        </a:p>
      </dsp:txBody>
      <dsp:txXfrm>
        <a:off x="721141" y="4502084"/>
        <a:ext cx="2868958" cy="553544"/>
      </dsp:txXfrm>
    </dsp:sp>
    <dsp:sp modelId="{7A2A78A3-8018-414F-BEDE-9D985AF3D8B3}">
      <dsp:nvSpPr>
        <dsp:cNvPr id="0" name=""/>
        <dsp:cNvSpPr/>
      </dsp:nvSpPr>
      <dsp:spPr>
        <a:xfrm>
          <a:off x="353875" y="1363831"/>
          <a:ext cx="350043" cy="4150011"/>
        </a:xfrm>
        <a:custGeom>
          <a:avLst/>
          <a:gdLst/>
          <a:ahLst/>
          <a:cxnLst/>
          <a:rect l="0" t="0" r="0" b="0"/>
          <a:pathLst>
            <a:path>
              <a:moveTo>
                <a:pt x="0" y="0"/>
              </a:moveTo>
              <a:lnTo>
                <a:pt x="0" y="4150011"/>
              </a:lnTo>
              <a:lnTo>
                <a:pt x="350043" y="41500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2B6F77-3907-124E-8ED4-CC19BBACCC23}">
      <dsp:nvSpPr>
        <dsp:cNvPr id="0" name=""/>
        <dsp:cNvSpPr/>
      </dsp:nvSpPr>
      <dsp:spPr>
        <a:xfrm>
          <a:off x="703919" y="5219848"/>
          <a:ext cx="4971485" cy="58798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Neighborhood Cleaning Rule</a:t>
          </a:r>
        </a:p>
      </dsp:txBody>
      <dsp:txXfrm>
        <a:off x="721141" y="5237070"/>
        <a:ext cx="4937041" cy="553544"/>
      </dsp:txXfrm>
    </dsp:sp>
    <dsp:sp modelId="{6794E32A-37A7-A34A-BF13-C44E379A0127}">
      <dsp:nvSpPr>
        <dsp:cNvPr id="0" name=""/>
        <dsp:cNvSpPr/>
      </dsp:nvSpPr>
      <dsp:spPr>
        <a:xfrm>
          <a:off x="6489243" y="775707"/>
          <a:ext cx="3929774" cy="58798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6675" tIns="44450" rIns="66675" bIns="44450" numCol="1" spcCol="1270" anchor="ctr" anchorCtr="0">
          <a:noAutofit/>
        </a:bodyPr>
        <a:lstStyle/>
        <a:p>
          <a:pPr marL="0" lvl="0" indent="0" algn="l" defTabSz="1555750">
            <a:lnSpc>
              <a:spcPct val="90000"/>
            </a:lnSpc>
            <a:spcBef>
              <a:spcPct val="0"/>
            </a:spcBef>
            <a:spcAft>
              <a:spcPct val="35000"/>
            </a:spcAft>
            <a:buNone/>
          </a:pPr>
          <a:r>
            <a:rPr lang="en-US" sz="3500" kern="1200" dirty="0"/>
            <a:t>Over-sampling</a:t>
          </a:r>
        </a:p>
      </dsp:txBody>
      <dsp:txXfrm>
        <a:off x="6506465" y="792929"/>
        <a:ext cx="3895330" cy="553544"/>
      </dsp:txXfrm>
    </dsp:sp>
    <dsp:sp modelId="{191357AA-783F-B049-9F2A-F61681DAAC14}">
      <dsp:nvSpPr>
        <dsp:cNvPr id="0" name=""/>
        <dsp:cNvSpPr/>
      </dsp:nvSpPr>
      <dsp:spPr>
        <a:xfrm>
          <a:off x="6882221" y="1363696"/>
          <a:ext cx="180133" cy="476317"/>
        </a:xfrm>
        <a:custGeom>
          <a:avLst/>
          <a:gdLst/>
          <a:ahLst/>
          <a:cxnLst/>
          <a:rect l="0" t="0" r="0" b="0"/>
          <a:pathLst>
            <a:path>
              <a:moveTo>
                <a:pt x="0" y="0"/>
              </a:moveTo>
              <a:lnTo>
                <a:pt x="0" y="476317"/>
              </a:lnTo>
              <a:lnTo>
                <a:pt x="180133" y="47631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9AB9CB-C8B1-1C42-9FAA-8520CE515184}">
      <dsp:nvSpPr>
        <dsp:cNvPr id="0" name=""/>
        <dsp:cNvSpPr/>
      </dsp:nvSpPr>
      <dsp:spPr>
        <a:xfrm>
          <a:off x="7062354" y="1546019"/>
          <a:ext cx="4392584" cy="58798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Random sample</a:t>
          </a:r>
        </a:p>
      </dsp:txBody>
      <dsp:txXfrm>
        <a:off x="7079576" y="1563241"/>
        <a:ext cx="4358140" cy="553544"/>
      </dsp:txXfrm>
    </dsp:sp>
    <dsp:sp modelId="{06AF165B-DF62-A541-9574-EF96C0A7DF83}">
      <dsp:nvSpPr>
        <dsp:cNvPr id="0" name=""/>
        <dsp:cNvSpPr/>
      </dsp:nvSpPr>
      <dsp:spPr>
        <a:xfrm>
          <a:off x="6882221" y="1363696"/>
          <a:ext cx="138400" cy="1663766"/>
        </a:xfrm>
        <a:custGeom>
          <a:avLst/>
          <a:gdLst/>
          <a:ahLst/>
          <a:cxnLst/>
          <a:rect l="0" t="0" r="0" b="0"/>
          <a:pathLst>
            <a:path>
              <a:moveTo>
                <a:pt x="0" y="0"/>
              </a:moveTo>
              <a:lnTo>
                <a:pt x="0" y="1663766"/>
              </a:lnTo>
              <a:lnTo>
                <a:pt x="138400" y="16637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3C5E48-0B04-5744-A005-4566C8EF8096}">
      <dsp:nvSpPr>
        <dsp:cNvPr id="0" name=""/>
        <dsp:cNvSpPr/>
      </dsp:nvSpPr>
      <dsp:spPr>
        <a:xfrm>
          <a:off x="7020621" y="2529095"/>
          <a:ext cx="4434317" cy="9967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t>Synthetic Minority Oversampling Technique (SMOTE)</a:t>
          </a:r>
        </a:p>
      </dsp:txBody>
      <dsp:txXfrm>
        <a:off x="7049814" y="2558288"/>
        <a:ext cx="4375931" cy="938348"/>
      </dsp:txXfrm>
    </dsp:sp>
    <dsp:sp modelId="{BFCEC2DA-A150-B740-ABAC-8940C439FD8F}">
      <dsp:nvSpPr>
        <dsp:cNvPr id="0" name=""/>
        <dsp:cNvSpPr/>
      </dsp:nvSpPr>
      <dsp:spPr>
        <a:xfrm>
          <a:off x="6882221" y="1363696"/>
          <a:ext cx="167423" cy="2922038"/>
        </a:xfrm>
        <a:custGeom>
          <a:avLst/>
          <a:gdLst/>
          <a:ahLst/>
          <a:cxnLst/>
          <a:rect l="0" t="0" r="0" b="0"/>
          <a:pathLst>
            <a:path>
              <a:moveTo>
                <a:pt x="0" y="0"/>
              </a:moveTo>
              <a:lnTo>
                <a:pt x="0" y="2922038"/>
              </a:lnTo>
              <a:lnTo>
                <a:pt x="167423" y="292203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DEA5AF-58BF-6340-8E30-46D55639DB16}">
      <dsp:nvSpPr>
        <dsp:cNvPr id="0" name=""/>
        <dsp:cNvSpPr/>
      </dsp:nvSpPr>
      <dsp:spPr>
        <a:xfrm>
          <a:off x="7049644" y="3869103"/>
          <a:ext cx="4405294" cy="83326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ADASYN: Adaptive Synthetic Sampling</a:t>
          </a:r>
          <a:r>
            <a:rPr lang="en-US" sz="2400" kern="1200" dirty="0">
              <a:hlinkClick xmlns:r="http://schemas.openxmlformats.org/officeDocument/2006/relationships" r:id="rId1"/>
            </a:rPr>
            <a:t>¶</a:t>
          </a:r>
          <a:endParaRPr lang="en-US" sz="2400" kern="1200" dirty="0"/>
        </a:p>
      </dsp:txBody>
      <dsp:txXfrm>
        <a:off x="7074049" y="3893508"/>
        <a:ext cx="4356484" cy="78445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475077-A074-4E8C-B45E-964494945228}" type="datetimeFigureOut">
              <a:rPr lang="en-US"/>
              <a:t>7/16/18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E4C80B-8910-445E-8D30-7A590951118B}" type="slidenum">
              <a:rPr/>
              <a:t>‹#›</a:t>
            </a:fld>
            <a:endParaRPr/>
          </a:p>
        </p:txBody>
      </p:sp>
    </p:spTree>
    <p:extLst>
      <p:ext uri="{BB962C8B-B14F-4D97-AF65-F5344CB8AC3E}">
        <p14:creationId xmlns:p14="http://schemas.microsoft.com/office/powerpoint/2010/main" val="1621254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48A4-4B96-49F4-8C25-4C9D06114B2C}" type="datetimeFigureOut">
              <a:rPr lang="en-US"/>
              <a:t>7/16/18</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1F1E7-4EFD-4BFF-B438-FCD52FD36B17}" type="slidenum">
              <a:rPr/>
              <a:t>‹#›</a:t>
            </a:fld>
            <a:endParaRPr/>
          </a:p>
        </p:txBody>
      </p:sp>
    </p:spTree>
    <p:extLst>
      <p:ext uri="{BB962C8B-B14F-4D97-AF65-F5344CB8AC3E}">
        <p14:creationId xmlns:p14="http://schemas.microsoft.com/office/powerpoint/2010/main" val="47356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question that your experiment answers</a:t>
            </a:r>
          </a:p>
        </p:txBody>
      </p:sp>
      <p:sp>
        <p:nvSpPr>
          <p:cNvPr id="4" name="Slide Number Placeholder 3"/>
          <p:cNvSpPr>
            <a:spLocks noGrp="1"/>
          </p:cNvSpPr>
          <p:nvPr>
            <p:ph type="sldNum" sz="quarter" idx="10"/>
          </p:nvPr>
        </p:nvSpPr>
        <p:spPr/>
        <p:txBody>
          <a:bodyPr/>
          <a:lstStyle/>
          <a:p>
            <a:fld id="{5D81F1E7-4EFD-4BFF-B438-FCD52FD36B17}" type="slidenum">
              <a:rPr lang="en-US" smtClean="0"/>
              <a:t>2</a:t>
            </a:fld>
            <a:endParaRPr lang="en-US"/>
          </a:p>
        </p:txBody>
      </p:sp>
    </p:spTree>
    <p:extLst>
      <p:ext uri="{BB962C8B-B14F-4D97-AF65-F5344CB8AC3E}">
        <p14:creationId xmlns:p14="http://schemas.microsoft.com/office/powerpoint/2010/main" val="1514829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18</a:t>
            </a:fld>
            <a:endParaRPr lang="en-US"/>
          </a:p>
        </p:txBody>
      </p:sp>
    </p:spTree>
    <p:extLst>
      <p:ext uri="{BB962C8B-B14F-4D97-AF65-F5344CB8AC3E}">
        <p14:creationId xmlns:p14="http://schemas.microsoft.com/office/powerpoint/2010/main" val="4150121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19</a:t>
            </a:fld>
            <a:endParaRPr lang="en-US"/>
          </a:p>
        </p:txBody>
      </p:sp>
    </p:spTree>
    <p:extLst>
      <p:ext uri="{BB962C8B-B14F-4D97-AF65-F5344CB8AC3E}">
        <p14:creationId xmlns:p14="http://schemas.microsoft.com/office/powerpoint/2010/main" val="2947463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20</a:t>
            </a:fld>
            <a:endParaRPr lang="en-US"/>
          </a:p>
        </p:txBody>
      </p:sp>
    </p:spTree>
    <p:extLst>
      <p:ext uri="{BB962C8B-B14F-4D97-AF65-F5344CB8AC3E}">
        <p14:creationId xmlns:p14="http://schemas.microsoft.com/office/powerpoint/2010/main" val="3825022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question that your experiment answers</a:t>
            </a:r>
          </a:p>
        </p:txBody>
      </p:sp>
      <p:sp>
        <p:nvSpPr>
          <p:cNvPr id="4" name="Slide Number Placeholder 3"/>
          <p:cNvSpPr>
            <a:spLocks noGrp="1"/>
          </p:cNvSpPr>
          <p:nvPr>
            <p:ph type="sldNum" sz="quarter" idx="10"/>
          </p:nvPr>
        </p:nvSpPr>
        <p:spPr/>
        <p:txBody>
          <a:bodyPr/>
          <a:lstStyle/>
          <a:p>
            <a:fld id="{5D81F1E7-4EFD-4BFF-B438-FCD52FD36B17}" type="slidenum">
              <a:rPr lang="en-US" smtClean="0"/>
              <a:t>8</a:t>
            </a:fld>
            <a:endParaRPr lang="en-US"/>
          </a:p>
        </p:txBody>
      </p:sp>
    </p:spTree>
    <p:extLst>
      <p:ext uri="{BB962C8B-B14F-4D97-AF65-F5344CB8AC3E}">
        <p14:creationId xmlns:p14="http://schemas.microsoft.com/office/powerpoint/2010/main" val="2303476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question that your experiment answers</a:t>
            </a:r>
          </a:p>
        </p:txBody>
      </p:sp>
      <p:sp>
        <p:nvSpPr>
          <p:cNvPr id="4" name="Slide Number Placeholder 3"/>
          <p:cNvSpPr>
            <a:spLocks noGrp="1"/>
          </p:cNvSpPr>
          <p:nvPr>
            <p:ph type="sldNum" sz="quarter" idx="10"/>
          </p:nvPr>
        </p:nvSpPr>
        <p:spPr/>
        <p:txBody>
          <a:bodyPr/>
          <a:lstStyle/>
          <a:p>
            <a:fld id="{5D81F1E7-4EFD-4BFF-B438-FCD52FD36B17}" type="slidenum">
              <a:rPr lang="en-US" smtClean="0"/>
              <a:t>11</a:t>
            </a:fld>
            <a:endParaRPr lang="en-US"/>
          </a:p>
        </p:txBody>
      </p:sp>
    </p:spTree>
    <p:extLst>
      <p:ext uri="{BB962C8B-B14F-4D97-AF65-F5344CB8AC3E}">
        <p14:creationId xmlns:p14="http://schemas.microsoft.com/office/powerpoint/2010/main" val="327990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12</a:t>
            </a:fld>
            <a:endParaRPr lang="en-US"/>
          </a:p>
        </p:txBody>
      </p:sp>
    </p:spTree>
    <p:extLst>
      <p:ext uri="{BB962C8B-B14F-4D97-AF65-F5344CB8AC3E}">
        <p14:creationId xmlns:p14="http://schemas.microsoft.com/office/powerpoint/2010/main" val="1766342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13</a:t>
            </a:fld>
            <a:endParaRPr lang="en-US"/>
          </a:p>
        </p:txBody>
      </p:sp>
    </p:spTree>
    <p:extLst>
      <p:ext uri="{BB962C8B-B14F-4D97-AF65-F5344CB8AC3E}">
        <p14:creationId xmlns:p14="http://schemas.microsoft.com/office/powerpoint/2010/main" val="1393601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14</a:t>
            </a:fld>
            <a:endParaRPr lang="en-US"/>
          </a:p>
        </p:txBody>
      </p:sp>
    </p:spTree>
    <p:extLst>
      <p:ext uri="{BB962C8B-B14F-4D97-AF65-F5344CB8AC3E}">
        <p14:creationId xmlns:p14="http://schemas.microsoft.com/office/powerpoint/2010/main" val="3219020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15</a:t>
            </a:fld>
            <a:endParaRPr lang="en-US"/>
          </a:p>
        </p:txBody>
      </p:sp>
    </p:spTree>
    <p:extLst>
      <p:ext uri="{BB962C8B-B14F-4D97-AF65-F5344CB8AC3E}">
        <p14:creationId xmlns:p14="http://schemas.microsoft.com/office/powerpoint/2010/main" val="534247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16</a:t>
            </a:fld>
            <a:endParaRPr lang="en-US"/>
          </a:p>
        </p:txBody>
      </p:sp>
    </p:spTree>
    <p:extLst>
      <p:ext uri="{BB962C8B-B14F-4D97-AF65-F5344CB8AC3E}">
        <p14:creationId xmlns:p14="http://schemas.microsoft.com/office/powerpoint/2010/main" val="1088822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17</a:t>
            </a:fld>
            <a:endParaRPr lang="en-US"/>
          </a:p>
        </p:txBody>
      </p:sp>
    </p:spTree>
    <p:extLst>
      <p:ext uri="{BB962C8B-B14F-4D97-AF65-F5344CB8AC3E}">
        <p14:creationId xmlns:p14="http://schemas.microsoft.com/office/powerpoint/2010/main" val="9225061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ltGray">
          <a:xfrm>
            <a:off x="0" y="4572000"/>
            <a:ext cx="12192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09600" y="4740333"/>
            <a:ext cx="10972800" cy="1263534"/>
          </a:xfrm>
        </p:spPr>
        <p:txBody>
          <a:bodyPr anchor="ctr">
            <a:normAutofit/>
          </a:bodyPr>
          <a:lstStyle>
            <a:lvl1pPr algn="l">
              <a:defRPr sz="5800"/>
            </a:lvl1pPr>
          </a:lstStyle>
          <a:p>
            <a:r>
              <a:rPr lang="en-US" dirty="0"/>
              <a:t>Click to edit Master title style</a:t>
            </a:r>
            <a:endParaRPr dirty="0"/>
          </a:p>
        </p:txBody>
      </p:sp>
      <p:cxnSp>
        <p:nvCxnSpPr>
          <p:cNvPr id="8" name="Straight Connector 7"/>
          <p:cNvCxnSpPr/>
          <p:nvPr/>
        </p:nvCxnSpPr>
        <p:spPr>
          <a:xfrm>
            <a:off x="0" y="62103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609600" y="6286500"/>
            <a:ext cx="10972800" cy="457200"/>
          </a:xfrm>
        </p:spPr>
        <p:txBody>
          <a:bodyPr anchor="ctr">
            <a:normAutofit/>
          </a:bodyPr>
          <a:lstStyle>
            <a:lvl1pPr marL="0" indent="0" algn="l">
              <a:spcBef>
                <a:spcPts val="0"/>
              </a:spcBef>
              <a:buNone/>
              <a:defRPr sz="1800">
                <a:solidFill>
                  <a:schemeClr val="tx1">
                    <a:lumMod val="50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dirty="0"/>
          </a:p>
        </p:txBody>
      </p:sp>
      <p:pic>
        <p:nvPicPr>
          <p:cNvPr id="4" name="Picture 3">
            <a:extLst>
              <a:ext uri="{FF2B5EF4-FFF2-40B4-BE49-F238E27FC236}">
                <a16:creationId xmlns:a16="http://schemas.microsoft.com/office/drawing/2014/main" id="{869E82DF-51A2-6148-806F-1D701B141383}"/>
              </a:ext>
            </a:extLst>
          </p:cNvPr>
          <p:cNvPicPr>
            <a:picLocks noChangeAspect="1"/>
          </p:cNvPicPr>
          <p:nvPr userDrawn="1"/>
        </p:nvPicPr>
        <p:blipFill rotWithShape="1">
          <a:blip r:embed="rId2"/>
          <a:srcRect b="7900"/>
          <a:stretch/>
        </p:blipFill>
        <p:spPr>
          <a:xfrm>
            <a:off x="0" y="-1614005"/>
            <a:ext cx="12192000" cy="6316238"/>
          </a:xfrm>
          <a:prstGeom prst="rect">
            <a:avLst/>
          </a:prstGeom>
        </p:spPr>
      </p:pic>
    </p:spTree>
    <p:extLst>
      <p:ext uri="{BB962C8B-B14F-4D97-AF65-F5344CB8AC3E}">
        <p14:creationId xmlns:p14="http://schemas.microsoft.com/office/powerpoint/2010/main" val="15311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7/16/18</a:t>
            </a:fld>
            <a:endParaRPr/>
          </a:p>
        </p:txBody>
      </p:sp>
    </p:spTree>
    <p:extLst>
      <p:ext uri="{BB962C8B-B14F-4D97-AF65-F5344CB8AC3E}">
        <p14:creationId xmlns:p14="http://schemas.microsoft.com/office/powerpoint/2010/main" val="322155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a:off x="9310254" y="0"/>
            <a:ext cx="28817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flipH="1">
            <a:off x="9310254"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486900" y="685800"/>
            <a:ext cx="2324100" cy="5486399"/>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199" y="685800"/>
            <a:ext cx="8105775" cy="54863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7/16/18</a:t>
            </a:fld>
            <a:endParaRPr/>
          </a:p>
        </p:txBody>
      </p:sp>
    </p:spTree>
    <p:extLst>
      <p:ext uri="{BB962C8B-B14F-4D97-AF65-F5344CB8AC3E}">
        <p14:creationId xmlns:p14="http://schemas.microsoft.com/office/powerpoint/2010/main" val="8626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7/16/18</a:t>
            </a:fld>
            <a:endParaRPr/>
          </a:p>
        </p:txBody>
      </p:sp>
    </p:spTree>
    <p:extLst>
      <p:ext uri="{BB962C8B-B14F-4D97-AF65-F5344CB8AC3E}">
        <p14:creationId xmlns:p14="http://schemas.microsoft.com/office/powerpoint/2010/main" val="22530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bwMode="ltGray">
          <a:xfrm>
            <a:off x="0" y="0"/>
            <a:ext cx="12192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09600" y="3153095"/>
            <a:ext cx="10972800" cy="2286000"/>
          </a:xfrm>
        </p:spPr>
        <p:txBody>
          <a:bodyPr anchor="b">
            <a:normAutofit/>
          </a:bodyPr>
          <a:lstStyle>
            <a:lvl1pPr>
              <a:defRPr sz="5800" b="0"/>
            </a:lvl1pPr>
          </a:lstStyle>
          <a:p>
            <a:r>
              <a:rPr lang="en-US"/>
              <a:t>Click to edit Master title style</a:t>
            </a:r>
            <a:endParaRPr/>
          </a:p>
        </p:txBody>
      </p:sp>
      <p:cxnSp>
        <p:nvCxnSpPr>
          <p:cNvPr id="8" name="Straight Connector 7"/>
          <p:cNvCxnSpPr/>
          <p:nvPr/>
        </p:nvCxnSpPr>
        <p:spPr>
          <a:xfrm>
            <a:off x="0" y="57531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603250" y="5864054"/>
            <a:ext cx="10972800" cy="450042"/>
          </a:xfrm>
        </p:spPr>
        <p:txBody>
          <a:bodyPr anchor="ctr"/>
          <a:lstStyle>
            <a:lvl1pPr marL="0" indent="0">
              <a:spcBef>
                <a:spcPts val="0"/>
              </a:spcBef>
              <a:buNone/>
              <a:defRPr sz="2000">
                <a:solidFill>
                  <a:schemeClr val="tx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93724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73091"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Slide Number Placeholder 4"/>
          <p:cNvSpPr>
            <a:spLocks noGrp="1"/>
          </p:cNvSpPr>
          <p:nvPr>
            <p:ph type="sldNum" sz="quarter" idx="12"/>
          </p:nvPr>
        </p:nvSpPr>
        <p:spPr/>
        <p:txBody>
          <a:bodyPr/>
          <a:lstStyle/>
          <a:p>
            <a:fld id="{5F4C9F40-B079-4B71-A627-7266DFEA7F03}" type="slidenum">
              <a:rPr/>
              <a:t>‹#›</a:t>
            </a:fld>
            <a:endParaRPr/>
          </a:p>
        </p:txBody>
      </p:sp>
      <p:sp>
        <p:nvSpPr>
          <p:cNvPr id="6" name="Footer Placeholder 5"/>
          <p:cNvSpPr>
            <a:spLocks noGrp="1"/>
          </p:cNvSpPr>
          <p:nvPr>
            <p:ph type="ftr" sz="quarter" idx="11"/>
          </p:nvPr>
        </p:nvSpPr>
        <p:spPr/>
        <p:txBody>
          <a:bodyPr/>
          <a:lstStyle/>
          <a:p>
            <a:endParaRPr/>
          </a:p>
        </p:txBody>
      </p:sp>
      <p:sp>
        <p:nvSpPr>
          <p:cNvPr id="5" name="Date Placeholder 6"/>
          <p:cNvSpPr>
            <a:spLocks noGrp="1"/>
          </p:cNvSpPr>
          <p:nvPr>
            <p:ph type="dt" sz="half" idx="10"/>
          </p:nvPr>
        </p:nvSpPr>
        <p:spPr/>
        <p:txBody>
          <a:bodyPr/>
          <a:lstStyle/>
          <a:p>
            <a:fld id="{0402902D-A5F5-4D7D-AAA7-32469BA0BC4D}" type="datetimeFigureOut">
              <a:rPr lang="en-US"/>
              <a:t>7/16/18</a:t>
            </a:fld>
            <a:endParaRPr/>
          </a:p>
        </p:txBody>
      </p:sp>
    </p:spTree>
    <p:extLst>
      <p:ext uri="{BB962C8B-B14F-4D97-AF65-F5344CB8AC3E}">
        <p14:creationId xmlns:p14="http://schemas.microsoft.com/office/powerpoint/2010/main" val="40723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680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7032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032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Slide Number Placeholder 6"/>
          <p:cNvSpPr>
            <a:spLocks noGrp="1"/>
          </p:cNvSpPr>
          <p:nvPr>
            <p:ph type="sldNum" sz="quarter" idx="12"/>
          </p:nvPr>
        </p:nvSpPr>
        <p:spPr/>
        <p:txBody>
          <a:bodyPr/>
          <a:lstStyle/>
          <a:p>
            <a:fld id="{5F4C9F40-B079-4B71-A627-7266DFEA7F03}" type="slidenum">
              <a:rPr/>
              <a:t>‹#›</a:t>
            </a:fld>
            <a:endParaRPr/>
          </a:p>
        </p:txBody>
      </p:sp>
      <p:sp>
        <p:nvSpPr>
          <p:cNvPr id="8" name="Footer Placeholder 7"/>
          <p:cNvSpPr>
            <a:spLocks noGrp="1"/>
          </p:cNvSpPr>
          <p:nvPr>
            <p:ph type="ftr" sz="quarter" idx="11"/>
          </p:nvPr>
        </p:nvSpPr>
        <p:spPr/>
        <p:txBody>
          <a:bodyPr/>
          <a:lstStyle/>
          <a:p>
            <a:endParaRPr/>
          </a:p>
        </p:txBody>
      </p:sp>
      <p:sp>
        <p:nvSpPr>
          <p:cNvPr id="7" name="Date Placeholder 8"/>
          <p:cNvSpPr>
            <a:spLocks noGrp="1"/>
          </p:cNvSpPr>
          <p:nvPr>
            <p:ph type="dt" sz="half" idx="10"/>
          </p:nvPr>
        </p:nvSpPr>
        <p:spPr/>
        <p:txBody>
          <a:bodyPr/>
          <a:lstStyle/>
          <a:p>
            <a:fld id="{0402902D-A5F5-4D7D-AAA7-32469BA0BC4D}" type="datetimeFigureOut">
              <a:rPr lang="en-US"/>
              <a:t>7/16/18</a:t>
            </a:fld>
            <a:endParaRPr/>
          </a:p>
        </p:txBody>
      </p:sp>
    </p:spTree>
    <p:extLst>
      <p:ext uri="{BB962C8B-B14F-4D97-AF65-F5344CB8AC3E}">
        <p14:creationId xmlns:p14="http://schemas.microsoft.com/office/powerpoint/2010/main" val="96062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5" name="Slide Number Placeholder 2"/>
          <p:cNvSpPr>
            <a:spLocks noGrp="1"/>
          </p:cNvSpPr>
          <p:nvPr>
            <p:ph type="sldNum" sz="quarter" idx="12"/>
          </p:nvPr>
        </p:nvSpPr>
        <p:spPr/>
        <p:txBody>
          <a:bodyPr/>
          <a:lstStyle/>
          <a:p>
            <a:fld id="{5F4C9F40-B079-4B71-A627-7266DFEA7F03}" type="slidenum">
              <a:rPr/>
              <a:t>‹#›</a:t>
            </a:fld>
            <a:endParaRPr/>
          </a:p>
        </p:txBody>
      </p:sp>
      <p:sp>
        <p:nvSpPr>
          <p:cNvPr id="4" name="Footer Placeholder 3"/>
          <p:cNvSpPr>
            <a:spLocks noGrp="1"/>
          </p:cNvSpPr>
          <p:nvPr>
            <p:ph type="ftr" sz="quarter" idx="11"/>
          </p:nvPr>
        </p:nvSpPr>
        <p:spPr/>
        <p:txBody>
          <a:bodyPr/>
          <a:lstStyle/>
          <a:p>
            <a:endParaRPr/>
          </a:p>
        </p:txBody>
      </p:sp>
      <p:sp>
        <p:nvSpPr>
          <p:cNvPr id="3" name="Date Placeholder 5"/>
          <p:cNvSpPr>
            <a:spLocks noGrp="1"/>
          </p:cNvSpPr>
          <p:nvPr>
            <p:ph type="dt" sz="half" idx="10"/>
          </p:nvPr>
        </p:nvSpPr>
        <p:spPr/>
        <p:txBody>
          <a:bodyPr/>
          <a:lstStyle/>
          <a:p>
            <a:fld id="{0402902D-A5F5-4D7D-AAA7-32469BA0BC4D}" type="datetimeFigureOut">
              <a:rPr lang="en-US"/>
              <a:t>7/16/18</a:t>
            </a:fld>
            <a:endParaRPr/>
          </a:p>
        </p:txBody>
      </p:sp>
    </p:spTree>
    <p:extLst>
      <p:ext uri="{BB962C8B-B14F-4D97-AF65-F5344CB8AC3E}">
        <p14:creationId xmlns:p14="http://schemas.microsoft.com/office/powerpoint/2010/main" val="25159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12"/>
          </p:nvPr>
        </p:nvSpPr>
        <p:spPr/>
        <p:txBody>
          <a:bodyPr/>
          <a:lstStyle/>
          <a:p>
            <a:fld id="{5F4C9F40-B079-4B71-A627-7266DFEA7F03}" type="slidenum">
              <a:rPr/>
              <a:t>‹#›</a:t>
            </a:fld>
            <a:endParaRPr dirty="0"/>
          </a:p>
        </p:txBody>
      </p:sp>
      <p:sp>
        <p:nvSpPr>
          <p:cNvPr id="3" name="Footer Placeholder 2"/>
          <p:cNvSpPr>
            <a:spLocks noGrp="1"/>
          </p:cNvSpPr>
          <p:nvPr>
            <p:ph type="ftr" sz="quarter" idx="11"/>
          </p:nvPr>
        </p:nvSpPr>
        <p:spPr/>
        <p:txBody>
          <a:bodyPr/>
          <a:lstStyle/>
          <a:p>
            <a:endParaRPr dirty="0"/>
          </a:p>
        </p:txBody>
      </p:sp>
      <p:sp>
        <p:nvSpPr>
          <p:cNvPr id="2" name="Date Placeholder 3"/>
          <p:cNvSpPr>
            <a:spLocks noGrp="1"/>
          </p:cNvSpPr>
          <p:nvPr>
            <p:ph type="dt" sz="half" idx="10"/>
          </p:nvPr>
        </p:nvSpPr>
        <p:spPr/>
        <p:txBody>
          <a:bodyPr/>
          <a:lstStyle/>
          <a:p>
            <a:fld id="{0402902D-A5F5-4D7D-AAA7-32469BA0BC4D}" type="datetimeFigureOut">
              <a:rPr lang="en-US"/>
              <a:t>7/16/18</a:t>
            </a:fld>
            <a:endParaRPr dirty="0"/>
          </a:p>
        </p:txBody>
      </p:sp>
    </p:spTree>
    <p:extLst>
      <p:ext uri="{BB962C8B-B14F-4D97-AF65-F5344CB8AC3E}">
        <p14:creationId xmlns:p14="http://schemas.microsoft.com/office/powerpoint/2010/main" val="27563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3" name="Rectangle 12"/>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0519" y="465512"/>
            <a:ext cx="3506162" cy="1600200"/>
          </a:xfrm>
        </p:spPr>
        <p:txBody>
          <a:bodyPr anchor="t">
            <a:normAutofit/>
          </a:bodyPr>
          <a:lstStyle>
            <a:lvl1pPr>
              <a:defRPr sz="2800" b="0"/>
            </a:lvl1pPr>
          </a:lstStyle>
          <a:p>
            <a:r>
              <a:rPr lang="en-US"/>
              <a:t>Click to edit Master title style</a:t>
            </a:r>
            <a:endParaRPr/>
          </a:p>
        </p:txBody>
      </p:sp>
      <p:sp>
        <p:nvSpPr>
          <p:cNvPr id="4" name="Text Placeholder 3"/>
          <p:cNvSpPr>
            <a:spLocks noGrp="1"/>
          </p:cNvSpPr>
          <p:nvPr>
            <p:ph type="body" sz="half" idx="2"/>
          </p:nvPr>
        </p:nvSpPr>
        <p:spPr>
          <a:xfrm>
            <a:off x="380519" y="3746500"/>
            <a:ext cx="3506162" cy="24257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699000" y="465513"/>
            <a:ext cx="7048500" cy="5935287"/>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002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688">
          <p15:clr>
            <a:srgbClr val="FBAE40"/>
          </p15:clr>
        </p15:guide>
        <p15:guide id="2" orient="horz" pos="288">
          <p15:clr>
            <a:srgbClr val="FBAE40"/>
          </p15:clr>
        </p15:guide>
        <p15:guide id="3" orient="horz" pos="4032">
          <p15:clr>
            <a:srgbClr val="FBAE40"/>
          </p15:clr>
        </p15:guide>
        <p15:guide id="4" pos="2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4048" y="466344"/>
            <a:ext cx="3502152" cy="1600200"/>
          </a:xfrm>
        </p:spPr>
        <p:txBody>
          <a:bodyPr anchor="t">
            <a:normAutofit/>
          </a:bodyPr>
          <a:lstStyle>
            <a:lvl1pPr>
              <a:defRPr sz="2800" b="0"/>
            </a:lvl1pPr>
          </a:lstStyle>
          <a:p>
            <a:r>
              <a:rPr lang="en-US"/>
              <a:t>Click to edit Master title style</a:t>
            </a:r>
            <a:endParaRPr dirty="0"/>
          </a:p>
        </p:txBody>
      </p:sp>
      <p:sp>
        <p:nvSpPr>
          <p:cNvPr id="4" name="Text Placeholder 3"/>
          <p:cNvSpPr>
            <a:spLocks noGrp="1"/>
          </p:cNvSpPr>
          <p:nvPr>
            <p:ph type="body" sz="half" idx="2"/>
          </p:nvPr>
        </p:nvSpPr>
        <p:spPr>
          <a:xfrm>
            <a:off x="384048" y="3749040"/>
            <a:ext cx="3502152" cy="242316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309872" y="0"/>
            <a:ext cx="7882128" cy="6858000"/>
          </a:xfrm>
        </p:spPr>
        <p:txBody>
          <a:bodyPr tIns="7315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93493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bwMode="ltGray">
          <a:xfrm>
            <a:off x="0" y="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bwMode="auto">
          <a:xfrm>
            <a:off x="1066800" y="127000"/>
            <a:ext cx="10058400" cy="1097280"/>
          </a:xfrm>
          <a:prstGeom prst="rect">
            <a:avLst/>
          </a:prstGeom>
        </p:spPr>
        <p:txBody>
          <a:bodyPr vert="horz" lIns="91440" tIns="45720" rIns="91440" bIns="45720" rtlCol="0" anchor="ctr">
            <a:normAutofit/>
          </a:bodyPr>
          <a:lstStyle/>
          <a:p>
            <a:r>
              <a:rPr lang="en-US"/>
              <a:t>Click to edit Master title style</a:t>
            </a:r>
            <a:endParaRPr dirty="0"/>
          </a:p>
        </p:txBody>
      </p:sp>
      <p:cxnSp>
        <p:nvCxnSpPr>
          <p:cNvPr id="9" name="Straight Connector 8"/>
          <p:cNvCxnSpPr/>
          <p:nvPr/>
        </p:nvCxnSpPr>
        <p:spPr>
          <a:xfrm>
            <a:off x="0" y="13716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1066800" y="1714500"/>
            <a:ext cx="10058400" cy="44577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4"/>
          </p:nvPr>
        </p:nvSpPr>
        <p:spPr>
          <a:xfrm>
            <a:off x="85724" y="6394450"/>
            <a:ext cx="523875"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5F4C9F40-B079-4B71-A627-7266DFEA7F03}" type="slidenum">
              <a:rPr/>
              <a:pPr/>
              <a:t>‹#›</a:t>
            </a:fld>
            <a:endParaRPr/>
          </a:p>
        </p:txBody>
      </p:sp>
      <p:sp>
        <p:nvSpPr>
          <p:cNvPr id="5" name="Footer Placeholder 4"/>
          <p:cNvSpPr>
            <a:spLocks noGrp="1"/>
          </p:cNvSpPr>
          <p:nvPr>
            <p:ph type="ftr" sz="quarter" idx="3"/>
          </p:nvPr>
        </p:nvSpPr>
        <p:spPr>
          <a:xfrm>
            <a:off x="809625" y="6394450"/>
            <a:ext cx="8134350" cy="274320"/>
          </a:xfrm>
          <a:prstGeom prst="rect">
            <a:avLst/>
          </a:prstGeom>
        </p:spPr>
        <p:txBody>
          <a:bodyPr vert="horz" lIns="91440" tIns="45720" rIns="91440" bIns="45720" rtlCol="0" anchor="ctr"/>
          <a:lstStyle>
            <a:lvl1pPr algn="l">
              <a:defRPr sz="1200">
                <a:solidFill>
                  <a:schemeClr val="tx1">
                    <a:lumMod val="50000"/>
                  </a:schemeClr>
                </a:solidFill>
              </a:defRPr>
            </a:lvl1pPr>
          </a:lstStyle>
          <a:p>
            <a:endParaRPr dirty="0"/>
          </a:p>
        </p:txBody>
      </p:sp>
      <p:sp>
        <p:nvSpPr>
          <p:cNvPr id="4" name="Date Placeholder 3"/>
          <p:cNvSpPr>
            <a:spLocks noGrp="1"/>
          </p:cNvSpPr>
          <p:nvPr>
            <p:ph type="dt" sz="half" idx="2"/>
          </p:nvPr>
        </p:nvSpPr>
        <p:spPr>
          <a:xfrm>
            <a:off x="9486900" y="6394450"/>
            <a:ext cx="2324100"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0402902D-A5F5-4D7D-AAA7-32469BA0BC4D}" type="datetimeFigureOut">
              <a:rPr lang="en-US"/>
              <a:pPr/>
              <a:t>7/16/18</a:t>
            </a:fld>
            <a:endParaRPr dirty="0"/>
          </a:p>
        </p:txBody>
      </p:sp>
    </p:spTree>
    <p:extLst>
      <p:ext uri="{BB962C8B-B14F-4D97-AF65-F5344CB8AC3E}">
        <p14:creationId xmlns:p14="http://schemas.microsoft.com/office/powerpoint/2010/main" val="127595847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machinelearning.wustl.edu/mlpapers/paper_files/icml2006_DavisG06.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localhost:8889/notebooks/My_documents_all/FraudDetection_github/05_Sampling_techniques_for_extremely_imbalanced_data.ipynb#(3)-ADASYN:-Adaptive-Synthetic-Samplin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cran.r-project.org/web/packages/unbalanced/unbalanced.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800" dirty="0"/>
              <a:t>Sampling Methods for Extremely Imbalanced Data</a:t>
            </a:r>
          </a:p>
        </p:txBody>
      </p:sp>
      <p:sp>
        <p:nvSpPr>
          <p:cNvPr id="3" name="Subtitle 2"/>
          <p:cNvSpPr>
            <a:spLocks noGrp="1"/>
          </p:cNvSpPr>
          <p:nvPr>
            <p:ph type="subTitle" idx="1"/>
          </p:nvPr>
        </p:nvSpPr>
        <p:spPr/>
        <p:txBody>
          <a:bodyPr/>
          <a:lstStyle/>
          <a:p>
            <a:r>
              <a:rPr lang="en-US" dirty="0">
                <a:solidFill>
                  <a:schemeClr val="tx1">
                    <a:lumMod val="95000"/>
                  </a:schemeClr>
                </a:solidFill>
              </a:rPr>
              <a:t>Chris Kuo, Ph.D.| Columbia University</a:t>
            </a:r>
          </a:p>
        </p:txBody>
      </p:sp>
    </p:spTree>
    <p:extLst>
      <p:ext uri="{BB962C8B-B14F-4D97-AF65-F5344CB8AC3E}">
        <p14:creationId xmlns:p14="http://schemas.microsoft.com/office/powerpoint/2010/main" val="14207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Should use the Precision-Recall curve</a:t>
            </a:r>
          </a:p>
        </p:txBody>
      </p:sp>
      <p:sp>
        <p:nvSpPr>
          <p:cNvPr id="3" name="Content Placeholder 2"/>
          <p:cNvSpPr>
            <a:spLocks noGrp="1"/>
          </p:cNvSpPr>
          <p:nvPr>
            <p:ph idx="1"/>
          </p:nvPr>
        </p:nvSpPr>
        <p:spPr>
          <a:xfrm>
            <a:off x="556592" y="1714500"/>
            <a:ext cx="4234070" cy="4666422"/>
          </a:xfrm>
        </p:spPr>
        <p:txBody>
          <a:bodyPr>
            <a:normAutofit/>
          </a:bodyPr>
          <a:lstStyle/>
          <a:p>
            <a:r>
              <a:rPr lang="en-US" sz="2800" dirty="0"/>
              <a:t>The Precision is directly influenced by class imbalance so the Precision-recall curves are better to highlight differences between models for highly imbalanced data sets.</a:t>
            </a:r>
          </a:p>
          <a:p>
            <a:r>
              <a:rPr lang="en-US" sz="2800" dirty="0"/>
              <a:t>By Davis and </a:t>
            </a:r>
            <a:r>
              <a:rPr lang="en-US" sz="2800" dirty="0" err="1"/>
              <a:t>Goadrish</a:t>
            </a:r>
            <a:r>
              <a:rPr lang="en-US" sz="2800" dirty="0"/>
              <a:t> in a well-cited </a:t>
            </a:r>
            <a:r>
              <a:rPr lang="en-US" sz="2800" u="sng" dirty="0">
                <a:hlinkClick r:id="rId2"/>
              </a:rPr>
              <a:t>paper</a:t>
            </a:r>
            <a:r>
              <a:rPr lang="en-US" sz="2800" dirty="0"/>
              <a:t>. </a:t>
            </a:r>
          </a:p>
          <a:p>
            <a:endParaRPr lang="en-US" dirty="0"/>
          </a:p>
        </p:txBody>
      </p:sp>
      <p:pic>
        <p:nvPicPr>
          <p:cNvPr id="5" name="Picture 4">
            <a:extLst>
              <a:ext uri="{FF2B5EF4-FFF2-40B4-BE49-F238E27FC236}">
                <a16:creationId xmlns:a16="http://schemas.microsoft.com/office/drawing/2014/main" id="{4FBCB299-9049-874D-90CF-86B776510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347" y="1714500"/>
            <a:ext cx="6539949" cy="4737148"/>
          </a:xfrm>
          <a:prstGeom prst="rect">
            <a:avLst/>
          </a:prstGeom>
          <a:solidFill>
            <a:schemeClr val="accent1"/>
          </a:solidFill>
        </p:spPr>
      </p:pic>
      <p:sp>
        <p:nvSpPr>
          <p:cNvPr id="6" name="Rectangle 5">
            <a:extLst>
              <a:ext uri="{FF2B5EF4-FFF2-40B4-BE49-F238E27FC236}">
                <a16:creationId xmlns:a16="http://schemas.microsoft.com/office/drawing/2014/main" id="{749A9F86-AC14-6B4B-97A2-49A6CCEF3F30}"/>
              </a:ext>
            </a:extLst>
          </p:cNvPr>
          <p:cNvSpPr/>
          <p:nvPr/>
        </p:nvSpPr>
        <p:spPr>
          <a:xfrm>
            <a:off x="5168347" y="2508839"/>
            <a:ext cx="1422184" cy="369332"/>
          </a:xfrm>
          <a:prstGeom prst="rect">
            <a:avLst/>
          </a:prstGeom>
        </p:spPr>
        <p:txBody>
          <a:bodyPr wrap="none">
            <a:spAutoFit/>
          </a:bodyPr>
          <a:lstStyle/>
          <a:p>
            <a:pPr algn="ctr"/>
            <a:r>
              <a:rPr lang="en-US" dirty="0">
                <a:solidFill>
                  <a:schemeClr val="bg1"/>
                </a:solidFill>
              </a:rPr>
              <a:t>TP/(TP+FP)</a:t>
            </a:r>
          </a:p>
        </p:txBody>
      </p:sp>
      <p:sp>
        <p:nvSpPr>
          <p:cNvPr id="8" name="Rectangle 7">
            <a:extLst>
              <a:ext uri="{FF2B5EF4-FFF2-40B4-BE49-F238E27FC236}">
                <a16:creationId xmlns:a16="http://schemas.microsoft.com/office/drawing/2014/main" id="{407DFDF8-047F-2C48-8CBF-D67141D095F7}"/>
              </a:ext>
            </a:extLst>
          </p:cNvPr>
          <p:cNvSpPr/>
          <p:nvPr/>
        </p:nvSpPr>
        <p:spPr>
          <a:xfrm>
            <a:off x="8062061" y="5311673"/>
            <a:ext cx="1435008" cy="369332"/>
          </a:xfrm>
          <a:prstGeom prst="rect">
            <a:avLst/>
          </a:prstGeom>
        </p:spPr>
        <p:txBody>
          <a:bodyPr wrap="none">
            <a:spAutoFit/>
          </a:bodyPr>
          <a:lstStyle/>
          <a:p>
            <a:pPr algn="ctr"/>
            <a:r>
              <a:rPr lang="en-US" dirty="0">
                <a:solidFill>
                  <a:schemeClr val="bg1"/>
                </a:solidFill>
              </a:rPr>
              <a:t>TP/(TP+FN)</a:t>
            </a:r>
          </a:p>
        </p:txBody>
      </p:sp>
    </p:spTree>
    <p:extLst>
      <p:ext uri="{BB962C8B-B14F-4D97-AF65-F5344CB8AC3E}">
        <p14:creationId xmlns:p14="http://schemas.microsoft.com/office/powerpoint/2010/main" val="324748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 What are the remedies?</a:t>
            </a:r>
          </a:p>
        </p:txBody>
      </p:sp>
      <p:sp>
        <p:nvSpPr>
          <p:cNvPr id="3" name="Text Placeholder 2"/>
          <p:cNvSpPr>
            <a:spLocks noGrp="1"/>
          </p:cNvSpPr>
          <p:nvPr>
            <p:ph type="body" idx="1"/>
          </p:nvPr>
        </p:nvSpPr>
        <p:spPr/>
        <p:txBody>
          <a:bodyPr/>
          <a:lstStyle/>
          <a:p>
            <a:r>
              <a:rPr lang="en-US" dirty="0">
                <a:solidFill>
                  <a:schemeClr val="tx1">
                    <a:lumMod val="95000"/>
                  </a:schemeClr>
                </a:solidFill>
              </a:rPr>
              <a:t>Statement of the problem</a:t>
            </a:r>
          </a:p>
        </p:txBody>
      </p:sp>
    </p:spTree>
    <p:extLst>
      <p:ext uri="{BB962C8B-B14F-4D97-AF65-F5344CB8AC3E}">
        <p14:creationId xmlns:p14="http://schemas.microsoft.com/office/powerpoint/2010/main" val="143477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627AC11-782D-0645-A35E-063DC6C0752E}"/>
              </a:ext>
            </a:extLst>
          </p:cNvPr>
          <p:cNvGraphicFramePr/>
          <p:nvPr>
            <p:extLst>
              <p:ext uri="{D42A27DB-BD31-4B8C-83A1-F6EECF244321}">
                <p14:modId xmlns:p14="http://schemas.microsoft.com/office/powerpoint/2010/main" val="190739577"/>
              </p:ext>
            </p:extLst>
          </p:nvPr>
        </p:nvGraphicFramePr>
        <p:xfrm>
          <a:off x="315884" y="1"/>
          <a:ext cx="11454939" cy="6583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310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Condensed Nearest Neighbor Rule (CNN)</a:t>
            </a:r>
          </a:p>
        </p:txBody>
      </p:sp>
      <p:sp>
        <p:nvSpPr>
          <p:cNvPr id="3" name="Content Placeholder 2"/>
          <p:cNvSpPr>
            <a:spLocks noGrp="1"/>
          </p:cNvSpPr>
          <p:nvPr>
            <p:ph idx="1"/>
          </p:nvPr>
        </p:nvSpPr>
        <p:spPr>
          <a:xfrm>
            <a:off x="1066800" y="1714500"/>
            <a:ext cx="10058400" cy="829917"/>
          </a:xfrm>
        </p:spPr>
        <p:txBody>
          <a:bodyPr/>
          <a:lstStyle/>
          <a:p>
            <a:r>
              <a:rPr lang="en-US" dirty="0"/>
              <a:t>The idea is to remove the points in the majority class that are far from the decision border.</a:t>
            </a:r>
          </a:p>
        </p:txBody>
      </p:sp>
      <p:pic>
        <p:nvPicPr>
          <p:cNvPr id="5" name="Picture 4">
            <a:extLst>
              <a:ext uri="{FF2B5EF4-FFF2-40B4-BE49-F238E27FC236}">
                <a16:creationId xmlns:a16="http://schemas.microsoft.com/office/drawing/2014/main" id="{F1C3C972-A10D-0147-9751-7913A93BA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725" y="2732433"/>
            <a:ext cx="8766690" cy="3787637"/>
          </a:xfrm>
          <a:prstGeom prst="rect">
            <a:avLst/>
          </a:prstGeom>
        </p:spPr>
      </p:pic>
      <p:sp>
        <p:nvSpPr>
          <p:cNvPr id="6" name="Freeform 5">
            <a:extLst>
              <a:ext uri="{FF2B5EF4-FFF2-40B4-BE49-F238E27FC236}">
                <a16:creationId xmlns:a16="http://schemas.microsoft.com/office/drawing/2014/main" id="{30851F82-0172-6D46-BF01-52A5B58D9613}"/>
              </a:ext>
            </a:extLst>
          </p:cNvPr>
          <p:cNvSpPr/>
          <p:nvPr/>
        </p:nvSpPr>
        <p:spPr>
          <a:xfrm>
            <a:off x="2103680" y="3041374"/>
            <a:ext cx="2269587" cy="3140765"/>
          </a:xfrm>
          <a:custGeom>
            <a:avLst/>
            <a:gdLst>
              <a:gd name="connsiteX0" fmla="*/ 82929 w 2269587"/>
              <a:gd name="connsiteY0" fmla="*/ 79513 h 3140765"/>
              <a:gd name="connsiteX1" fmla="*/ 23294 w 2269587"/>
              <a:gd name="connsiteY1" fmla="*/ 178904 h 3140765"/>
              <a:gd name="connsiteX2" fmla="*/ 23294 w 2269587"/>
              <a:gd name="connsiteY2" fmla="*/ 417443 h 3140765"/>
              <a:gd name="connsiteX3" fmla="*/ 63050 w 2269587"/>
              <a:gd name="connsiteY3" fmla="*/ 477078 h 3140765"/>
              <a:gd name="connsiteX4" fmla="*/ 182320 w 2269587"/>
              <a:gd name="connsiteY4" fmla="*/ 516835 h 3140765"/>
              <a:gd name="connsiteX5" fmla="*/ 321468 w 2269587"/>
              <a:gd name="connsiteY5" fmla="*/ 556591 h 3140765"/>
              <a:gd name="connsiteX6" fmla="*/ 381103 w 2269587"/>
              <a:gd name="connsiteY6" fmla="*/ 596348 h 3140765"/>
              <a:gd name="connsiteX7" fmla="*/ 500372 w 2269587"/>
              <a:gd name="connsiteY7" fmla="*/ 715617 h 3140765"/>
              <a:gd name="connsiteX8" fmla="*/ 560007 w 2269587"/>
              <a:gd name="connsiteY8" fmla="*/ 894522 h 3140765"/>
              <a:gd name="connsiteX9" fmla="*/ 619642 w 2269587"/>
              <a:gd name="connsiteY9" fmla="*/ 1013791 h 3140765"/>
              <a:gd name="connsiteX10" fmla="*/ 679277 w 2269587"/>
              <a:gd name="connsiteY10" fmla="*/ 1053548 h 3140765"/>
              <a:gd name="connsiteX11" fmla="*/ 719033 w 2269587"/>
              <a:gd name="connsiteY11" fmla="*/ 1113183 h 3140765"/>
              <a:gd name="connsiteX12" fmla="*/ 778668 w 2269587"/>
              <a:gd name="connsiteY12" fmla="*/ 1331843 h 3140765"/>
              <a:gd name="connsiteX13" fmla="*/ 818424 w 2269587"/>
              <a:gd name="connsiteY13" fmla="*/ 1451113 h 3140765"/>
              <a:gd name="connsiteX14" fmla="*/ 838303 w 2269587"/>
              <a:gd name="connsiteY14" fmla="*/ 1510748 h 3140765"/>
              <a:gd name="connsiteX15" fmla="*/ 858181 w 2269587"/>
              <a:gd name="connsiteY15" fmla="*/ 1570383 h 3140765"/>
              <a:gd name="connsiteX16" fmla="*/ 838303 w 2269587"/>
              <a:gd name="connsiteY16" fmla="*/ 2325756 h 3140765"/>
              <a:gd name="connsiteX17" fmla="*/ 858181 w 2269587"/>
              <a:gd name="connsiteY17" fmla="*/ 2425148 h 3140765"/>
              <a:gd name="connsiteX18" fmla="*/ 878059 w 2269587"/>
              <a:gd name="connsiteY18" fmla="*/ 2564296 h 3140765"/>
              <a:gd name="connsiteX19" fmla="*/ 897937 w 2269587"/>
              <a:gd name="connsiteY19" fmla="*/ 2723322 h 3140765"/>
              <a:gd name="connsiteX20" fmla="*/ 917816 w 2269587"/>
              <a:gd name="connsiteY20" fmla="*/ 2782956 h 3140765"/>
              <a:gd name="connsiteX21" fmla="*/ 1037085 w 2269587"/>
              <a:gd name="connsiteY21" fmla="*/ 2862469 h 3140765"/>
              <a:gd name="connsiteX22" fmla="*/ 1096720 w 2269587"/>
              <a:gd name="connsiteY22" fmla="*/ 2902226 h 3140765"/>
              <a:gd name="connsiteX23" fmla="*/ 1156355 w 2269587"/>
              <a:gd name="connsiteY23" fmla="*/ 2941983 h 3140765"/>
              <a:gd name="connsiteX24" fmla="*/ 1215990 w 2269587"/>
              <a:gd name="connsiteY24" fmla="*/ 2961861 h 3140765"/>
              <a:gd name="connsiteX25" fmla="*/ 1335259 w 2269587"/>
              <a:gd name="connsiteY25" fmla="*/ 3041374 h 3140765"/>
              <a:gd name="connsiteX26" fmla="*/ 1514163 w 2269587"/>
              <a:gd name="connsiteY26" fmla="*/ 3101009 h 3140765"/>
              <a:gd name="connsiteX27" fmla="*/ 1573798 w 2269587"/>
              <a:gd name="connsiteY27" fmla="*/ 3120887 h 3140765"/>
              <a:gd name="connsiteX28" fmla="*/ 1653311 w 2269587"/>
              <a:gd name="connsiteY28" fmla="*/ 3140765 h 3140765"/>
              <a:gd name="connsiteX29" fmla="*/ 1891850 w 2269587"/>
              <a:gd name="connsiteY29" fmla="*/ 3120887 h 3140765"/>
              <a:gd name="connsiteX30" fmla="*/ 2011120 w 2269587"/>
              <a:gd name="connsiteY30" fmla="*/ 3041374 h 3140765"/>
              <a:gd name="connsiteX31" fmla="*/ 2070755 w 2269587"/>
              <a:gd name="connsiteY31" fmla="*/ 3001617 h 3140765"/>
              <a:gd name="connsiteX32" fmla="*/ 2110511 w 2269587"/>
              <a:gd name="connsiteY32" fmla="*/ 2941983 h 3140765"/>
              <a:gd name="connsiteX33" fmla="*/ 2229781 w 2269587"/>
              <a:gd name="connsiteY33" fmla="*/ 2862469 h 3140765"/>
              <a:gd name="connsiteX34" fmla="*/ 2269537 w 2269587"/>
              <a:gd name="connsiteY34" fmla="*/ 2743200 h 3140765"/>
              <a:gd name="connsiteX35" fmla="*/ 2229781 w 2269587"/>
              <a:gd name="connsiteY35" fmla="*/ 1928191 h 3140765"/>
              <a:gd name="connsiteX36" fmla="*/ 2209903 w 2269587"/>
              <a:gd name="connsiteY36" fmla="*/ 1113183 h 3140765"/>
              <a:gd name="connsiteX37" fmla="*/ 2170146 w 2269587"/>
              <a:gd name="connsiteY37" fmla="*/ 993913 h 3140765"/>
              <a:gd name="connsiteX38" fmla="*/ 2130390 w 2269587"/>
              <a:gd name="connsiteY38" fmla="*/ 934278 h 3140765"/>
              <a:gd name="connsiteX39" fmla="*/ 2090633 w 2269587"/>
              <a:gd name="connsiteY39" fmla="*/ 795130 h 3140765"/>
              <a:gd name="connsiteX40" fmla="*/ 2011120 w 2269587"/>
              <a:gd name="connsiteY40" fmla="*/ 675861 h 3140765"/>
              <a:gd name="connsiteX41" fmla="*/ 1971363 w 2269587"/>
              <a:gd name="connsiteY41" fmla="*/ 616226 h 3140765"/>
              <a:gd name="connsiteX42" fmla="*/ 1911729 w 2269587"/>
              <a:gd name="connsiteY42" fmla="*/ 576469 h 3140765"/>
              <a:gd name="connsiteX43" fmla="*/ 1712946 w 2269587"/>
              <a:gd name="connsiteY43" fmla="*/ 278296 h 3140765"/>
              <a:gd name="connsiteX44" fmla="*/ 1673190 w 2269587"/>
              <a:gd name="connsiteY44" fmla="*/ 218661 h 3140765"/>
              <a:gd name="connsiteX45" fmla="*/ 1375016 w 2269587"/>
              <a:gd name="connsiteY45" fmla="*/ 119269 h 3140765"/>
              <a:gd name="connsiteX46" fmla="*/ 1315381 w 2269587"/>
              <a:gd name="connsiteY46" fmla="*/ 99391 h 3140765"/>
              <a:gd name="connsiteX47" fmla="*/ 1255746 w 2269587"/>
              <a:gd name="connsiteY47" fmla="*/ 79513 h 3140765"/>
              <a:gd name="connsiteX48" fmla="*/ 1056963 w 2269587"/>
              <a:gd name="connsiteY48" fmla="*/ 39756 h 3140765"/>
              <a:gd name="connsiteX49" fmla="*/ 957572 w 2269587"/>
              <a:gd name="connsiteY49" fmla="*/ 19878 h 3140765"/>
              <a:gd name="connsiteX50" fmla="*/ 719033 w 2269587"/>
              <a:gd name="connsiteY50" fmla="*/ 0 h 3140765"/>
              <a:gd name="connsiteX51" fmla="*/ 261833 w 2269587"/>
              <a:gd name="connsiteY51" fmla="*/ 19878 h 3140765"/>
              <a:gd name="connsiteX52" fmla="*/ 202198 w 2269587"/>
              <a:gd name="connsiteY52" fmla="*/ 39756 h 3140765"/>
              <a:gd name="connsiteX53" fmla="*/ 122685 w 2269587"/>
              <a:gd name="connsiteY53" fmla="*/ 59635 h 3140765"/>
              <a:gd name="connsiteX54" fmla="*/ 82929 w 2269587"/>
              <a:gd name="connsiteY54" fmla="*/ 79513 h 314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269587" h="3140765">
                <a:moveTo>
                  <a:pt x="82929" y="79513"/>
                </a:moveTo>
                <a:cubicBezTo>
                  <a:pt x="66364" y="99391"/>
                  <a:pt x="40573" y="144347"/>
                  <a:pt x="23294" y="178904"/>
                </a:cubicBezTo>
                <a:cubicBezTo>
                  <a:pt x="-15575" y="256643"/>
                  <a:pt x="1152" y="328874"/>
                  <a:pt x="23294" y="417443"/>
                </a:cubicBezTo>
                <a:cubicBezTo>
                  <a:pt x="29088" y="440620"/>
                  <a:pt x="42791" y="464416"/>
                  <a:pt x="63050" y="477078"/>
                </a:cubicBezTo>
                <a:cubicBezTo>
                  <a:pt x="98587" y="499289"/>
                  <a:pt x="142563" y="503583"/>
                  <a:pt x="182320" y="516835"/>
                </a:cubicBezTo>
                <a:cubicBezTo>
                  <a:pt x="267867" y="545351"/>
                  <a:pt x="221635" y="531633"/>
                  <a:pt x="321468" y="556591"/>
                </a:cubicBezTo>
                <a:cubicBezTo>
                  <a:pt x="341346" y="569843"/>
                  <a:pt x="363247" y="580476"/>
                  <a:pt x="381103" y="596348"/>
                </a:cubicBezTo>
                <a:cubicBezTo>
                  <a:pt x="423125" y="633701"/>
                  <a:pt x="500372" y="715617"/>
                  <a:pt x="500372" y="715617"/>
                </a:cubicBezTo>
                <a:lnTo>
                  <a:pt x="560007" y="894522"/>
                </a:lnTo>
                <a:cubicBezTo>
                  <a:pt x="576174" y="943025"/>
                  <a:pt x="581107" y="975256"/>
                  <a:pt x="619642" y="1013791"/>
                </a:cubicBezTo>
                <a:cubicBezTo>
                  <a:pt x="636535" y="1030684"/>
                  <a:pt x="659399" y="1040296"/>
                  <a:pt x="679277" y="1053548"/>
                </a:cubicBezTo>
                <a:cubicBezTo>
                  <a:pt x="692529" y="1073426"/>
                  <a:pt x="709330" y="1091351"/>
                  <a:pt x="719033" y="1113183"/>
                </a:cubicBezTo>
                <a:cubicBezTo>
                  <a:pt x="775571" y="1240394"/>
                  <a:pt x="745656" y="1210798"/>
                  <a:pt x="778668" y="1331843"/>
                </a:cubicBezTo>
                <a:cubicBezTo>
                  <a:pt x="789694" y="1372274"/>
                  <a:pt x="805172" y="1411356"/>
                  <a:pt x="818424" y="1451113"/>
                </a:cubicBezTo>
                <a:lnTo>
                  <a:pt x="838303" y="1510748"/>
                </a:lnTo>
                <a:lnTo>
                  <a:pt x="858181" y="1570383"/>
                </a:lnTo>
                <a:cubicBezTo>
                  <a:pt x="851555" y="1822174"/>
                  <a:pt x="838303" y="2073878"/>
                  <a:pt x="838303" y="2325756"/>
                </a:cubicBezTo>
                <a:cubicBezTo>
                  <a:pt x="838303" y="2359543"/>
                  <a:pt x="852627" y="2391821"/>
                  <a:pt x="858181" y="2425148"/>
                </a:cubicBezTo>
                <a:cubicBezTo>
                  <a:pt x="865884" y="2471364"/>
                  <a:pt x="871867" y="2517853"/>
                  <a:pt x="878059" y="2564296"/>
                </a:cubicBezTo>
                <a:cubicBezTo>
                  <a:pt x="885119" y="2617249"/>
                  <a:pt x="888381" y="2670763"/>
                  <a:pt x="897937" y="2723322"/>
                </a:cubicBezTo>
                <a:cubicBezTo>
                  <a:pt x="901685" y="2743937"/>
                  <a:pt x="903000" y="2768140"/>
                  <a:pt x="917816" y="2782956"/>
                </a:cubicBezTo>
                <a:cubicBezTo>
                  <a:pt x="951603" y="2816742"/>
                  <a:pt x="997329" y="2835965"/>
                  <a:pt x="1037085" y="2862469"/>
                </a:cubicBezTo>
                <a:lnTo>
                  <a:pt x="1096720" y="2902226"/>
                </a:lnTo>
                <a:cubicBezTo>
                  <a:pt x="1116598" y="2915478"/>
                  <a:pt x="1133690" y="2934428"/>
                  <a:pt x="1156355" y="2941983"/>
                </a:cubicBezTo>
                <a:lnTo>
                  <a:pt x="1215990" y="2961861"/>
                </a:lnTo>
                <a:cubicBezTo>
                  <a:pt x="1255746" y="2988365"/>
                  <a:pt x="1289930" y="3026264"/>
                  <a:pt x="1335259" y="3041374"/>
                </a:cubicBezTo>
                <a:lnTo>
                  <a:pt x="1514163" y="3101009"/>
                </a:lnTo>
                <a:cubicBezTo>
                  <a:pt x="1534041" y="3107635"/>
                  <a:pt x="1553470" y="3115805"/>
                  <a:pt x="1573798" y="3120887"/>
                </a:cubicBezTo>
                <a:lnTo>
                  <a:pt x="1653311" y="3140765"/>
                </a:lnTo>
                <a:cubicBezTo>
                  <a:pt x="1732824" y="3134139"/>
                  <a:pt x="1814972" y="3142242"/>
                  <a:pt x="1891850" y="3120887"/>
                </a:cubicBezTo>
                <a:cubicBezTo>
                  <a:pt x="1937888" y="3108099"/>
                  <a:pt x="1971363" y="3067878"/>
                  <a:pt x="2011120" y="3041374"/>
                </a:cubicBezTo>
                <a:lnTo>
                  <a:pt x="2070755" y="3001617"/>
                </a:lnTo>
                <a:cubicBezTo>
                  <a:pt x="2084007" y="2981739"/>
                  <a:pt x="2092532" y="2957715"/>
                  <a:pt x="2110511" y="2941983"/>
                </a:cubicBezTo>
                <a:cubicBezTo>
                  <a:pt x="2146470" y="2910519"/>
                  <a:pt x="2229781" y="2862469"/>
                  <a:pt x="2229781" y="2862469"/>
                </a:cubicBezTo>
                <a:cubicBezTo>
                  <a:pt x="2243033" y="2822713"/>
                  <a:pt x="2270933" y="2785084"/>
                  <a:pt x="2269537" y="2743200"/>
                </a:cubicBezTo>
                <a:cubicBezTo>
                  <a:pt x="2247221" y="2073705"/>
                  <a:pt x="2267666" y="2344928"/>
                  <a:pt x="2229781" y="1928191"/>
                </a:cubicBezTo>
                <a:cubicBezTo>
                  <a:pt x="2223155" y="1656522"/>
                  <a:pt x="2227214" y="1384381"/>
                  <a:pt x="2209903" y="1113183"/>
                </a:cubicBezTo>
                <a:cubicBezTo>
                  <a:pt x="2207233" y="1071361"/>
                  <a:pt x="2193392" y="1028782"/>
                  <a:pt x="2170146" y="993913"/>
                </a:cubicBezTo>
                <a:lnTo>
                  <a:pt x="2130390" y="934278"/>
                </a:lnTo>
                <a:cubicBezTo>
                  <a:pt x="2125712" y="915567"/>
                  <a:pt x="2103594" y="818459"/>
                  <a:pt x="2090633" y="795130"/>
                </a:cubicBezTo>
                <a:cubicBezTo>
                  <a:pt x="2067428" y="753362"/>
                  <a:pt x="2037624" y="715617"/>
                  <a:pt x="2011120" y="675861"/>
                </a:cubicBezTo>
                <a:cubicBezTo>
                  <a:pt x="1997868" y="655983"/>
                  <a:pt x="1991241" y="629478"/>
                  <a:pt x="1971363" y="616226"/>
                </a:cubicBezTo>
                <a:lnTo>
                  <a:pt x="1911729" y="576469"/>
                </a:lnTo>
                <a:lnTo>
                  <a:pt x="1712946" y="278296"/>
                </a:lnTo>
                <a:cubicBezTo>
                  <a:pt x="1699694" y="258418"/>
                  <a:pt x="1695855" y="226216"/>
                  <a:pt x="1673190" y="218661"/>
                </a:cubicBezTo>
                <a:lnTo>
                  <a:pt x="1375016" y="119269"/>
                </a:lnTo>
                <a:lnTo>
                  <a:pt x="1315381" y="99391"/>
                </a:lnTo>
                <a:cubicBezTo>
                  <a:pt x="1295503" y="92765"/>
                  <a:pt x="1276293" y="83622"/>
                  <a:pt x="1255746" y="79513"/>
                </a:cubicBezTo>
                <a:lnTo>
                  <a:pt x="1056963" y="39756"/>
                </a:lnTo>
                <a:cubicBezTo>
                  <a:pt x="1023833" y="33130"/>
                  <a:pt x="991242" y="22684"/>
                  <a:pt x="957572" y="19878"/>
                </a:cubicBezTo>
                <a:lnTo>
                  <a:pt x="719033" y="0"/>
                </a:lnTo>
                <a:cubicBezTo>
                  <a:pt x="566633" y="6626"/>
                  <a:pt x="413928" y="8179"/>
                  <a:pt x="261833" y="19878"/>
                </a:cubicBezTo>
                <a:cubicBezTo>
                  <a:pt x="240941" y="21485"/>
                  <a:pt x="222345" y="34000"/>
                  <a:pt x="202198" y="39756"/>
                </a:cubicBezTo>
                <a:cubicBezTo>
                  <a:pt x="175929" y="47261"/>
                  <a:pt x="148954" y="52130"/>
                  <a:pt x="122685" y="59635"/>
                </a:cubicBezTo>
                <a:cubicBezTo>
                  <a:pt x="102538" y="65391"/>
                  <a:pt x="99494" y="59635"/>
                  <a:pt x="82929" y="79513"/>
                </a:cubicBez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613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Edited Nearest Neighbor Rule (ENN)</a:t>
            </a:r>
          </a:p>
        </p:txBody>
      </p:sp>
      <p:sp>
        <p:nvSpPr>
          <p:cNvPr id="3" name="Content Placeholder 2"/>
          <p:cNvSpPr>
            <a:spLocks noGrp="1"/>
          </p:cNvSpPr>
          <p:nvPr>
            <p:ph idx="1"/>
          </p:nvPr>
        </p:nvSpPr>
        <p:spPr>
          <a:xfrm>
            <a:off x="1066801" y="1714500"/>
            <a:ext cx="3684104" cy="4745935"/>
          </a:xfrm>
        </p:spPr>
        <p:txBody>
          <a:bodyPr>
            <a:normAutofit lnSpcReduction="10000"/>
          </a:bodyPr>
          <a:lstStyle/>
          <a:p>
            <a:r>
              <a:rPr lang="en-US" dirty="0"/>
              <a:t>Each point is removed if it does not agree with the majority of its </a:t>
            </a:r>
            <a:r>
              <a:rPr lang="en-US" i="1" dirty="0"/>
              <a:t>k</a:t>
            </a:r>
            <a:r>
              <a:rPr lang="en-US" dirty="0"/>
              <a:t> nearest neighbors (with </a:t>
            </a:r>
            <a:r>
              <a:rPr lang="en-US" i="1" dirty="0"/>
              <a:t>k=3</a:t>
            </a:r>
            <a:r>
              <a:rPr lang="en-US" dirty="0"/>
              <a:t>, typically).</a:t>
            </a:r>
          </a:p>
          <a:p>
            <a:r>
              <a:rPr lang="en-US" dirty="0"/>
              <a:t>The algorithm edits out noisy points and close border cases, leaving smoother decision boundaries. It also retains all internal points. So it yields a stabilized result when there are increasing noises.</a:t>
            </a:r>
          </a:p>
        </p:txBody>
      </p:sp>
      <p:pic>
        <p:nvPicPr>
          <p:cNvPr id="4" name="Picture 3">
            <a:extLst>
              <a:ext uri="{FF2B5EF4-FFF2-40B4-BE49-F238E27FC236}">
                <a16:creationId xmlns:a16="http://schemas.microsoft.com/office/drawing/2014/main" id="{E569BC2D-CACB-DB46-9115-AF10B9990C32}"/>
              </a:ext>
            </a:extLst>
          </p:cNvPr>
          <p:cNvPicPr>
            <a:picLocks noChangeAspect="1"/>
          </p:cNvPicPr>
          <p:nvPr/>
        </p:nvPicPr>
        <p:blipFill rotWithShape="1">
          <a:blip r:embed="rId3"/>
          <a:srcRect l="8716" t="9565" r="6976" b="11305"/>
          <a:stretch/>
        </p:blipFill>
        <p:spPr>
          <a:xfrm>
            <a:off x="4989443" y="1908313"/>
            <a:ext cx="7003263" cy="4552122"/>
          </a:xfrm>
          <a:prstGeom prst="rect">
            <a:avLst/>
          </a:prstGeom>
        </p:spPr>
      </p:pic>
      <p:cxnSp>
        <p:nvCxnSpPr>
          <p:cNvPr id="7" name="Straight Arrow Connector 6">
            <a:extLst>
              <a:ext uri="{FF2B5EF4-FFF2-40B4-BE49-F238E27FC236}">
                <a16:creationId xmlns:a16="http://schemas.microsoft.com/office/drawing/2014/main" id="{5B1D2244-E169-8E4C-B8A7-BFB3918C6E70}"/>
              </a:ext>
            </a:extLst>
          </p:cNvPr>
          <p:cNvCxnSpPr>
            <a:cxnSpLocks/>
          </p:cNvCxnSpPr>
          <p:nvPr/>
        </p:nvCxnSpPr>
        <p:spPr>
          <a:xfrm>
            <a:off x="10561472" y="2305879"/>
            <a:ext cx="423813" cy="637870"/>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F7F883-3EFA-6A4C-9955-7340093141A2}"/>
              </a:ext>
            </a:extLst>
          </p:cNvPr>
          <p:cNvCxnSpPr>
            <a:cxnSpLocks/>
          </p:cNvCxnSpPr>
          <p:nvPr/>
        </p:nvCxnSpPr>
        <p:spPr>
          <a:xfrm flipH="1">
            <a:off x="9780105" y="2305879"/>
            <a:ext cx="781367" cy="198782"/>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F0D92A4-24A8-1649-BDE9-506B40E204D0}"/>
              </a:ext>
            </a:extLst>
          </p:cNvPr>
          <p:cNvSpPr/>
          <p:nvPr/>
        </p:nvSpPr>
        <p:spPr>
          <a:xfrm>
            <a:off x="10561472" y="1908313"/>
            <a:ext cx="1411356" cy="397566"/>
          </a:xfrm>
          <a:prstGeom prst="rect">
            <a:avLst/>
          </a:prstGeom>
          <a:solidFill>
            <a:srgbClr val="FFFFFF"/>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Removed</a:t>
            </a:r>
          </a:p>
        </p:txBody>
      </p:sp>
      <p:cxnSp>
        <p:nvCxnSpPr>
          <p:cNvPr id="18" name="Straight Arrow Connector 17">
            <a:extLst>
              <a:ext uri="{FF2B5EF4-FFF2-40B4-BE49-F238E27FC236}">
                <a16:creationId xmlns:a16="http://schemas.microsoft.com/office/drawing/2014/main" id="{9E5D65E0-86CD-9D4F-A33A-72497BA983C4}"/>
              </a:ext>
            </a:extLst>
          </p:cNvPr>
          <p:cNvCxnSpPr>
            <a:cxnSpLocks/>
          </p:cNvCxnSpPr>
          <p:nvPr/>
        </p:nvCxnSpPr>
        <p:spPr>
          <a:xfrm flipH="1">
            <a:off x="10356574" y="2305879"/>
            <a:ext cx="204898" cy="318935"/>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903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Tomek</a:t>
            </a:r>
            <a:r>
              <a:rPr lang="en-US" dirty="0"/>
              <a:t> Links (1976)</a:t>
            </a:r>
          </a:p>
        </p:txBody>
      </p:sp>
      <p:sp>
        <p:nvSpPr>
          <p:cNvPr id="3" name="Content Placeholder 2"/>
          <p:cNvSpPr>
            <a:spLocks noGrp="1"/>
          </p:cNvSpPr>
          <p:nvPr>
            <p:ph idx="1"/>
          </p:nvPr>
        </p:nvSpPr>
        <p:spPr>
          <a:xfrm>
            <a:off x="1066800" y="1714500"/>
            <a:ext cx="4976191" cy="4457700"/>
          </a:xfrm>
        </p:spPr>
        <p:txBody>
          <a:bodyPr/>
          <a:lstStyle/>
          <a:p>
            <a:r>
              <a:rPr lang="en-US" dirty="0"/>
              <a:t>(1976) proposed an effective method that consider samples hear the borderline. </a:t>
            </a:r>
          </a:p>
          <a:p>
            <a:r>
              <a:rPr lang="en-US" dirty="0"/>
              <a:t>Given two instances </a:t>
            </a:r>
            <a:r>
              <a:rPr lang="en-US" i="1" dirty="0"/>
              <a:t>a</a:t>
            </a:r>
            <a:r>
              <a:rPr lang="en-US" dirty="0"/>
              <a:t> and </a:t>
            </a:r>
            <a:r>
              <a:rPr lang="en-US" i="1" dirty="0"/>
              <a:t>b</a:t>
            </a:r>
            <a:r>
              <a:rPr lang="en-US" dirty="0"/>
              <a:t> belonging to different classes and are separated by a distance </a:t>
            </a:r>
            <a:r>
              <a:rPr lang="en-US" i="1" dirty="0"/>
              <a:t>d(</a:t>
            </a:r>
            <a:r>
              <a:rPr lang="en-US" i="1" dirty="0" err="1"/>
              <a:t>a,b</a:t>
            </a:r>
            <a:r>
              <a:rPr lang="en-US" i="1" dirty="0"/>
              <a:t>)</a:t>
            </a:r>
            <a:r>
              <a:rPr lang="en-US" dirty="0"/>
              <a:t>, the pair </a:t>
            </a:r>
            <a:r>
              <a:rPr lang="en-US" i="1" dirty="0"/>
              <a:t>(a, b)</a:t>
            </a:r>
            <a:r>
              <a:rPr lang="en-US" dirty="0"/>
              <a:t> is called a </a:t>
            </a:r>
            <a:r>
              <a:rPr lang="en-US" b="1" dirty="0" err="1"/>
              <a:t>Tomek</a:t>
            </a:r>
            <a:r>
              <a:rPr lang="en-US" dirty="0"/>
              <a:t> link if there is no instance c such that </a:t>
            </a:r>
            <a:r>
              <a:rPr lang="en-US" i="1" dirty="0"/>
              <a:t>d(</a:t>
            </a:r>
            <a:r>
              <a:rPr lang="en-US" i="1" dirty="0" err="1"/>
              <a:t>a,c</a:t>
            </a:r>
            <a:r>
              <a:rPr lang="en-US" i="1" dirty="0"/>
              <a:t>) &lt; d(</a:t>
            </a:r>
            <a:r>
              <a:rPr lang="en-US" i="1" dirty="0" err="1"/>
              <a:t>a,b</a:t>
            </a:r>
            <a:r>
              <a:rPr lang="en-US" i="1" dirty="0"/>
              <a:t>)</a:t>
            </a:r>
            <a:r>
              <a:rPr lang="en-US" dirty="0"/>
              <a:t> or </a:t>
            </a:r>
            <a:r>
              <a:rPr lang="en-US" i="1" dirty="0"/>
              <a:t>d(</a:t>
            </a:r>
            <a:r>
              <a:rPr lang="en-US" i="1" dirty="0" err="1"/>
              <a:t>b,c</a:t>
            </a:r>
            <a:r>
              <a:rPr lang="en-US" i="1" dirty="0"/>
              <a:t>) &lt; d(</a:t>
            </a:r>
            <a:r>
              <a:rPr lang="en-US" i="1" dirty="0" err="1"/>
              <a:t>a,b</a:t>
            </a:r>
            <a:r>
              <a:rPr lang="en-US" i="1" dirty="0"/>
              <a:t>)</a:t>
            </a:r>
            <a:r>
              <a:rPr lang="en-US" dirty="0"/>
              <a:t>. Instances in the </a:t>
            </a:r>
            <a:r>
              <a:rPr lang="en-US" dirty="0" err="1"/>
              <a:t>Tomek</a:t>
            </a:r>
            <a:r>
              <a:rPr lang="en-US" dirty="0"/>
              <a:t> links are either borderline or noise so should be removed.</a:t>
            </a:r>
          </a:p>
        </p:txBody>
      </p:sp>
      <p:pic>
        <p:nvPicPr>
          <p:cNvPr id="4" name="Picture 3">
            <a:extLst>
              <a:ext uri="{FF2B5EF4-FFF2-40B4-BE49-F238E27FC236}">
                <a16:creationId xmlns:a16="http://schemas.microsoft.com/office/drawing/2014/main" id="{DF6300F9-7AA7-7945-8855-D9DB5EB1AE0A}"/>
              </a:ext>
            </a:extLst>
          </p:cNvPr>
          <p:cNvPicPr>
            <a:picLocks noChangeAspect="1"/>
          </p:cNvPicPr>
          <p:nvPr/>
        </p:nvPicPr>
        <p:blipFill rotWithShape="1">
          <a:blip r:embed="rId3"/>
          <a:srcRect l="30349" t="23842" r="27205" b="12783"/>
          <a:stretch/>
        </p:blipFill>
        <p:spPr>
          <a:xfrm>
            <a:off x="6659218" y="1714500"/>
            <a:ext cx="4691270" cy="4854163"/>
          </a:xfrm>
          <a:prstGeom prst="rect">
            <a:avLst/>
          </a:prstGeom>
        </p:spPr>
      </p:pic>
    </p:spTree>
    <p:extLst>
      <p:ext uri="{BB962C8B-B14F-4D97-AF65-F5344CB8AC3E}">
        <p14:creationId xmlns:p14="http://schemas.microsoft.com/office/powerpoint/2010/main" val="81854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One-sided selection</a:t>
            </a:r>
          </a:p>
        </p:txBody>
      </p:sp>
      <p:sp>
        <p:nvSpPr>
          <p:cNvPr id="3" name="Content Placeholder 2"/>
          <p:cNvSpPr>
            <a:spLocks noGrp="1"/>
          </p:cNvSpPr>
          <p:nvPr>
            <p:ph idx="1"/>
          </p:nvPr>
        </p:nvSpPr>
        <p:spPr>
          <a:xfrm>
            <a:off x="5565912" y="1714500"/>
            <a:ext cx="6341165" cy="531743"/>
          </a:xfrm>
        </p:spPr>
        <p:txBody>
          <a:bodyPr>
            <a:noAutofit/>
          </a:bodyPr>
          <a:lstStyle/>
          <a:p>
            <a:pPr marL="0" indent="0" fontAlgn="base">
              <a:buNone/>
            </a:pPr>
            <a:r>
              <a:rPr lang="en-US" sz="2600" dirty="0"/>
              <a:t>A combination of </a:t>
            </a:r>
            <a:r>
              <a:rPr lang="en-US" sz="2600" dirty="0" err="1"/>
              <a:t>Tomek</a:t>
            </a:r>
            <a:r>
              <a:rPr lang="en-US" sz="2600" dirty="0"/>
              <a:t> Links and CNN. </a:t>
            </a:r>
          </a:p>
        </p:txBody>
      </p:sp>
      <p:pic>
        <p:nvPicPr>
          <p:cNvPr id="4" name="Picture 3">
            <a:extLst>
              <a:ext uri="{FF2B5EF4-FFF2-40B4-BE49-F238E27FC236}">
                <a16:creationId xmlns:a16="http://schemas.microsoft.com/office/drawing/2014/main" id="{54E6434D-1B4A-D44B-A066-03D78C9C824A}"/>
              </a:ext>
            </a:extLst>
          </p:cNvPr>
          <p:cNvPicPr>
            <a:picLocks noChangeAspect="1"/>
          </p:cNvPicPr>
          <p:nvPr/>
        </p:nvPicPr>
        <p:blipFill rotWithShape="1">
          <a:blip r:embed="rId3"/>
          <a:srcRect l="18289" t="7771" r="3694" b="25054"/>
          <a:stretch/>
        </p:blipFill>
        <p:spPr>
          <a:xfrm>
            <a:off x="5565913" y="2368718"/>
            <a:ext cx="6341165" cy="4094922"/>
          </a:xfrm>
          <a:prstGeom prst="rect">
            <a:avLst/>
          </a:prstGeom>
        </p:spPr>
      </p:pic>
      <p:sp>
        <p:nvSpPr>
          <p:cNvPr id="5" name="Content Placeholder 2">
            <a:extLst>
              <a:ext uri="{FF2B5EF4-FFF2-40B4-BE49-F238E27FC236}">
                <a16:creationId xmlns:a16="http://schemas.microsoft.com/office/drawing/2014/main" id="{274A3DB0-8CC9-3143-97C9-FC6D1985155F}"/>
              </a:ext>
            </a:extLst>
          </p:cNvPr>
          <p:cNvSpPr txBox="1">
            <a:spLocks/>
          </p:cNvSpPr>
          <p:nvPr/>
        </p:nvSpPr>
        <p:spPr>
          <a:xfrm>
            <a:off x="927651" y="1714500"/>
            <a:ext cx="4499113" cy="4947920"/>
          </a:xfrm>
          <a:prstGeom prst="rect">
            <a:avLst/>
          </a:prstGeom>
        </p:spPr>
        <p:txBody>
          <a:bodyPr vert="horz" lIns="91440" tIns="45720" rIns="91440" bIns="45720" rtlCol="0">
            <a:normAutofit/>
          </a:bodyPr>
          <a:lst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a:lstStyle>
          <a:p>
            <a:pPr fontAlgn="base"/>
            <a:r>
              <a:rPr lang="en-US" dirty="0"/>
              <a:t>Two types of instances are removed:</a:t>
            </a:r>
          </a:p>
          <a:p>
            <a:pPr fontAlgn="base"/>
            <a:r>
              <a:rPr lang="en-US" i="1" dirty="0"/>
              <a:t>Borderline examples</a:t>
            </a:r>
            <a:r>
              <a:rPr lang="en-US" dirty="0"/>
              <a:t>: close to the boundary between positive and negative regions. These examples are unreliable.</a:t>
            </a:r>
          </a:p>
          <a:p>
            <a:pPr fontAlgn="base"/>
            <a:r>
              <a:rPr lang="en-US" i="1" dirty="0"/>
              <a:t>Redundant examples</a:t>
            </a:r>
            <a:r>
              <a:rPr lang="en-US" dirty="0"/>
              <a:t>: The examples whose part can be taken over by other examples, which means they can not provide any other useful information.</a:t>
            </a:r>
          </a:p>
          <a:p>
            <a:endParaRPr lang="en-US" dirty="0"/>
          </a:p>
        </p:txBody>
      </p:sp>
    </p:spTree>
    <p:extLst>
      <p:ext uri="{BB962C8B-B14F-4D97-AF65-F5344CB8AC3E}">
        <p14:creationId xmlns:p14="http://schemas.microsoft.com/office/powerpoint/2010/main" val="395836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Near Miss</a:t>
            </a:r>
          </a:p>
        </p:txBody>
      </p:sp>
      <p:sp>
        <p:nvSpPr>
          <p:cNvPr id="3" name="Content Placeholder 2"/>
          <p:cNvSpPr>
            <a:spLocks noGrp="1"/>
          </p:cNvSpPr>
          <p:nvPr>
            <p:ph idx="1"/>
          </p:nvPr>
        </p:nvSpPr>
        <p:spPr>
          <a:xfrm>
            <a:off x="1066800" y="1714500"/>
            <a:ext cx="5212561" cy="4457700"/>
          </a:xfrm>
        </p:spPr>
        <p:txBody>
          <a:bodyPr/>
          <a:lstStyle/>
          <a:p>
            <a:r>
              <a:rPr lang="en-US" dirty="0"/>
              <a:t>Near Miss samples from the majority class for which the average distance to some nearest neighbors is the smallest. </a:t>
            </a:r>
          </a:p>
          <a:p>
            <a:r>
              <a:rPr lang="en-US" dirty="0"/>
              <a:t>Point A: Avg. distance = 0.96</a:t>
            </a:r>
          </a:p>
          <a:p>
            <a:r>
              <a:rPr lang="en-US" dirty="0"/>
              <a:t>Point B: Avg. distance = 1.13</a:t>
            </a:r>
          </a:p>
          <a:p>
            <a:r>
              <a:rPr lang="en-US" dirty="0"/>
              <a:t>So “A” is kept and “B” is dropped.</a:t>
            </a:r>
          </a:p>
        </p:txBody>
      </p:sp>
      <p:pic>
        <p:nvPicPr>
          <p:cNvPr id="4" name="Picture 3">
            <a:extLst>
              <a:ext uri="{FF2B5EF4-FFF2-40B4-BE49-F238E27FC236}">
                <a16:creationId xmlns:a16="http://schemas.microsoft.com/office/drawing/2014/main" id="{DB6E01EC-5C7F-E24C-AFF1-F82341983C64}"/>
              </a:ext>
            </a:extLst>
          </p:cNvPr>
          <p:cNvPicPr>
            <a:picLocks noChangeAspect="1"/>
          </p:cNvPicPr>
          <p:nvPr/>
        </p:nvPicPr>
        <p:blipFill rotWithShape="1">
          <a:blip r:embed="rId3"/>
          <a:srcRect t="11835" r="7115"/>
          <a:stretch/>
        </p:blipFill>
        <p:spPr>
          <a:xfrm>
            <a:off x="6550429" y="1605049"/>
            <a:ext cx="5370022" cy="5097114"/>
          </a:xfrm>
          <a:prstGeom prst="rect">
            <a:avLst/>
          </a:prstGeom>
        </p:spPr>
      </p:pic>
      <p:sp>
        <p:nvSpPr>
          <p:cNvPr id="14" name="TextBox 13">
            <a:extLst>
              <a:ext uri="{FF2B5EF4-FFF2-40B4-BE49-F238E27FC236}">
                <a16:creationId xmlns:a16="http://schemas.microsoft.com/office/drawing/2014/main" id="{0C8B2E90-12E1-514C-B11B-C11DD2FF9654}"/>
              </a:ext>
            </a:extLst>
          </p:cNvPr>
          <p:cNvSpPr txBox="1"/>
          <p:nvPr/>
        </p:nvSpPr>
        <p:spPr>
          <a:xfrm>
            <a:off x="6552176" y="1612023"/>
            <a:ext cx="2889998" cy="1200329"/>
          </a:xfrm>
          <a:prstGeom prst="rect">
            <a:avLst/>
          </a:prstGeom>
          <a:solidFill>
            <a:schemeClr val="tx1"/>
          </a:solidFill>
          <a:ln>
            <a:solidFill>
              <a:schemeClr val="bg1"/>
            </a:solidFill>
          </a:ln>
        </p:spPr>
        <p:txBody>
          <a:bodyPr wrap="square" rtlCol="0">
            <a:spAutoFit/>
          </a:bodyPr>
          <a:lstStyle/>
          <a:p>
            <a:r>
              <a:rPr lang="en-US" dirty="0">
                <a:solidFill>
                  <a:srgbClr val="00B050"/>
                </a:solidFill>
              </a:rPr>
              <a:t>---</a:t>
            </a:r>
            <a:r>
              <a:rPr lang="en-US" dirty="0">
                <a:solidFill>
                  <a:schemeClr val="bg1"/>
                </a:solidFill>
              </a:rPr>
              <a:t>   Avg. distance = 0.96</a:t>
            </a:r>
          </a:p>
          <a:p>
            <a:r>
              <a:rPr lang="en-US" dirty="0">
                <a:solidFill>
                  <a:schemeClr val="accent5">
                    <a:lumMod val="60000"/>
                    <a:lumOff val="40000"/>
                  </a:schemeClr>
                </a:solidFill>
              </a:rPr>
              <a:t>---</a:t>
            </a:r>
            <a:r>
              <a:rPr lang="en-US" dirty="0">
                <a:solidFill>
                  <a:schemeClr val="bg1"/>
                </a:solidFill>
              </a:rPr>
              <a:t>   Avg. distance = 1.13</a:t>
            </a:r>
          </a:p>
          <a:p>
            <a:r>
              <a:rPr lang="en-US" dirty="0">
                <a:solidFill>
                  <a:schemeClr val="bg1"/>
                </a:solidFill>
              </a:rPr>
              <a:t>      Minority class</a:t>
            </a:r>
          </a:p>
          <a:p>
            <a:r>
              <a:rPr lang="en-US" dirty="0">
                <a:solidFill>
                  <a:schemeClr val="bg1"/>
                </a:solidFill>
              </a:rPr>
              <a:t>      Majority class</a:t>
            </a:r>
          </a:p>
        </p:txBody>
      </p:sp>
      <p:cxnSp>
        <p:nvCxnSpPr>
          <p:cNvPr id="16" name="Straight Connector 15">
            <a:extLst>
              <a:ext uri="{FF2B5EF4-FFF2-40B4-BE49-F238E27FC236}">
                <a16:creationId xmlns:a16="http://schemas.microsoft.com/office/drawing/2014/main" id="{94E99150-5D53-0343-A858-7C0544F5B799}"/>
              </a:ext>
            </a:extLst>
          </p:cNvPr>
          <p:cNvCxnSpPr/>
          <p:nvPr/>
        </p:nvCxnSpPr>
        <p:spPr>
          <a:xfrm>
            <a:off x="6659218" y="2365513"/>
            <a:ext cx="278296"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7925C14A-6242-4449-84C1-255DA6F4687C}"/>
              </a:ext>
            </a:extLst>
          </p:cNvPr>
          <p:cNvSpPr txBox="1"/>
          <p:nvPr/>
        </p:nvSpPr>
        <p:spPr>
          <a:xfrm>
            <a:off x="6520071" y="2305878"/>
            <a:ext cx="496956" cy="646331"/>
          </a:xfrm>
          <a:prstGeom prst="rect">
            <a:avLst/>
          </a:prstGeom>
          <a:noFill/>
        </p:spPr>
        <p:txBody>
          <a:bodyPr wrap="square" rtlCol="0">
            <a:spAutoFit/>
          </a:bodyPr>
          <a:lstStyle/>
          <a:p>
            <a:r>
              <a:rPr lang="en-US" sz="3600" dirty="0">
                <a:solidFill>
                  <a:schemeClr val="accent5">
                    <a:lumMod val="60000"/>
                    <a:lumOff val="40000"/>
                  </a:schemeClr>
                </a:solidFill>
              </a:rPr>
              <a:t>+</a:t>
            </a:r>
          </a:p>
        </p:txBody>
      </p:sp>
      <p:sp>
        <p:nvSpPr>
          <p:cNvPr id="18" name="Line Callout 1 17">
            <a:extLst>
              <a:ext uri="{FF2B5EF4-FFF2-40B4-BE49-F238E27FC236}">
                <a16:creationId xmlns:a16="http://schemas.microsoft.com/office/drawing/2014/main" id="{10B47703-217A-3547-A304-40F72BFB6A7B}"/>
              </a:ext>
            </a:extLst>
          </p:cNvPr>
          <p:cNvSpPr/>
          <p:nvPr/>
        </p:nvSpPr>
        <p:spPr>
          <a:xfrm>
            <a:off x="10566559" y="3487142"/>
            <a:ext cx="1113182" cy="386590"/>
          </a:xfrm>
          <a:prstGeom prst="borderCallout1">
            <a:avLst>
              <a:gd name="adj1" fmla="val 18750"/>
              <a:gd name="adj2" fmla="val -8333"/>
              <a:gd name="adj3" fmla="val -5765"/>
              <a:gd name="adj4" fmla="val -34762"/>
            </a:avLst>
          </a:prstGeom>
          <a:solidFill>
            <a:srgbClr val="FFC000"/>
          </a:solidFill>
          <a:ln>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Drop</a:t>
            </a:r>
          </a:p>
        </p:txBody>
      </p:sp>
      <p:sp>
        <p:nvSpPr>
          <p:cNvPr id="19" name="Line Callout 1 18">
            <a:extLst>
              <a:ext uri="{FF2B5EF4-FFF2-40B4-BE49-F238E27FC236}">
                <a16:creationId xmlns:a16="http://schemas.microsoft.com/office/drawing/2014/main" id="{83B94624-F4FB-A648-911C-E1AE573572F2}"/>
              </a:ext>
            </a:extLst>
          </p:cNvPr>
          <p:cNvSpPr/>
          <p:nvPr/>
        </p:nvSpPr>
        <p:spPr>
          <a:xfrm>
            <a:off x="8885583" y="5406140"/>
            <a:ext cx="1113182" cy="386590"/>
          </a:xfrm>
          <a:prstGeom prst="borderCallout1">
            <a:avLst>
              <a:gd name="adj1" fmla="val -32669"/>
              <a:gd name="adj2" fmla="val 50596"/>
              <a:gd name="adj3" fmla="val -283431"/>
              <a:gd name="adj4" fmla="val 86666"/>
            </a:avLst>
          </a:prstGeom>
          <a:solidFill>
            <a:srgbClr val="00B050"/>
          </a:solidFill>
          <a:ln>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Keep</a:t>
            </a:r>
          </a:p>
        </p:txBody>
      </p:sp>
      <p:sp>
        <p:nvSpPr>
          <p:cNvPr id="20" name="TextBox 19">
            <a:extLst>
              <a:ext uri="{FF2B5EF4-FFF2-40B4-BE49-F238E27FC236}">
                <a16:creationId xmlns:a16="http://schemas.microsoft.com/office/drawing/2014/main" id="{FE7F3E32-EFB0-2345-8A80-7BD287700992}"/>
              </a:ext>
            </a:extLst>
          </p:cNvPr>
          <p:cNvSpPr txBox="1"/>
          <p:nvPr/>
        </p:nvSpPr>
        <p:spPr>
          <a:xfrm>
            <a:off x="9700591" y="3796747"/>
            <a:ext cx="576470" cy="369332"/>
          </a:xfrm>
          <a:prstGeom prst="rect">
            <a:avLst/>
          </a:prstGeom>
          <a:noFill/>
        </p:spPr>
        <p:txBody>
          <a:bodyPr wrap="square" rtlCol="0">
            <a:spAutoFit/>
          </a:bodyPr>
          <a:lstStyle/>
          <a:p>
            <a:r>
              <a:rPr lang="en-US" dirty="0">
                <a:solidFill>
                  <a:schemeClr val="bg1"/>
                </a:solidFill>
              </a:rPr>
              <a:t>A</a:t>
            </a:r>
          </a:p>
        </p:txBody>
      </p:sp>
      <p:sp>
        <p:nvSpPr>
          <p:cNvPr id="21" name="TextBox 20">
            <a:extLst>
              <a:ext uri="{FF2B5EF4-FFF2-40B4-BE49-F238E27FC236}">
                <a16:creationId xmlns:a16="http://schemas.microsoft.com/office/drawing/2014/main" id="{699634D2-36E8-D84D-B77F-97FDD03F76FD}"/>
              </a:ext>
            </a:extLst>
          </p:cNvPr>
          <p:cNvSpPr txBox="1"/>
          <p:nvPr/>
        </p:nvSpPr>
        <p:spPr>
          <a:xfrm>
            <a:off x="9813235" y="2935355"/>
            <a:ext cx="576470" cy="369332"/>
          </a:xfrm>
          <a:prstGeom prst="rect">
            <a:avLst/>
          </a:prstGeom>
          <a:noFill/>
        </p:spPr>
        <p:txBody>
          <a:bodyPr wrap="square" rtlCol="0">
            <a:spAutoFit/>
          </a:bodyPr>
          <a:lstStyle/>
          <a:p>
            <a:r>
              <a:rPr lang="en-US" dirty="0">
                <a:solidFill>
                  <a:schemeClr val="bg1"/>
                </a:solidFill>
              </a:rPr>
              <a:t>B</a:t>
            </a:r>
          </a:p>
        </p:txBody>
      </p:sp>
    </p:spTree>
    <p:extLst>
      <p:ext uri="{BB962C8B-B14F-4D97-AF65-F5344CB8AC3E}">
        <p14:creationId xmlns:p14="http://schemas.microsoft.com/office/powerpoint/2010/main" val="317544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627AC11-782D-0645-A35E-063DC6C0752E}"/>
              </a:ext>
            </a:extLst>
          </p:cNvPr>
          <p:cNvGraphicFramePr/>
          <p:nvPr>
            <p:extLst/>
          </p:nvPr>
        </p:nvGraphicFramePr>
        <p:xfrm>
          <a:off x="315884" y="1"/>
          <a:ext cx="11454939" cy="6583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728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27000"/>
            <a:ext cx="11252662" cy="1097280"/>
          </a:xfrm>
        </p:spPr>
        <p:txBody>
          <a:bodyPr/>
          <a:lstStyle/>
          <a:p>
            <a:r>
              <a:rPr lang="en-US" dirty="0"/>
              <a:t>Synthetic Minority Oversampling Technique (SMOTE)</a:t>
            </a:r>
          </a:p>
        </p:txBody>
      </p:sp>
      <p:pic>
        <p:nvPicPr>
          <p:cNvPr id="5" name="Picture 4">
            <a:extLst>
              <a:ext uri="{FF2B5EF4-FFF2-40B4-BE49-F238E27FC236}">
                <a16:creationId xmlns:a16="http://schemas.microsoft.com/office/drawing/2014/main" id="{5EA75935-063E-5240-BCCB-DB7578E10687}"/>
              </a:ext>
            </a:extLst>
          </p:cNvPr>
          <p:cNvPicPr>
            <a:picLocks noChangeAspect="1"/>
          </p:cNvPicPr>
          <p:nvPr/>
        </p:nvPicPr>
        <p:blipFill rotWithShape="1">
          <a:blip r:embed="rId3">
            <a:extLst>
              <a:ext uri="{28A0092B-C50C-407E-A947-70E740481C1C}">
                <a14:useLocalDpi xmlns:a14="http://schemas.microsoft.com/office/drawing/2010/main" val="0"/>
              </a:ext>
            </a:extLst>
          </a:blip>
          <a:srcRect l="10380" r="59551" b="66089"/>
          <a:stretch/>
        </p:blipFill>
        <p:spPr>
          <a:xfrm>
            <a:off x="4770777" y="1520231"/>
            <a:ext cx="3448103" cy="2461536"/>
          </a:xfrm>
          <a:prstGeom prst="rect">
            <a:avLst/>
          </a:prstGeom>
        </p:spPr>
      </p:pic>
      <p:pic>
        <p:nvPicPr>
          <p:cNvPr id="7" name="Picture 6">
            <a:extLst>
              <a:ext uri="{FF2B5EF4-FFF2-40B4-BE49-F238E27FC236}">
                <a16:creationId xmlns:a16="http://schemas.microsoft.com/office/drawing/2014/main" id="{3EF6A7CF-DC87-9B46-82F8-53D89BCFC5D5}"/>
              </a:ext>
            </a:extLst>
          </p:cNvPr>
          <p:cNvPicPr>
            <a:picLocks noChangeAspect="1"/>
          </p:cNvPicPr>
          <p:nvPr/>
        </p:nvPicPr>
        <p:blipFill rotWithShape="1">
          <a:blip r:embed="rId3">
            <a:extLst>
              <a:ext uri="{28A0092B-C50C-407E-A947-70E740481C1C}">
                <a14:useLocalDpi xmlns:a14="http://schemas.microsoft.com/office/drawing/2010/main" val="0"/>
              </a:ext>
            </a:extLst>
          </a:blip>
          <a:srcRect l="9479" t="50570" r="59726" b="15518"/>
          <a:stretch/>
        </p:blipFill>
        <p:spPr>
          <a:xfrm>
            <a:off x="8335920" y="1520231"/>
            <a:ext cx="3511523" cy="2461536"/>
          </a:xfrm>
          <a:prstGeom prst="rect">
            <a:avLst/>
          </a:prstGeom>
        </p:spPr>
      </p:pic>
      <p:pic>
        <p:nvPicPr>
          <p:cNvPr id="8" name="Picture 7">
            <a:extLst>
              <a:ext uri="{FF2B5EF4-FFF2-40B4-BE49-F238E27FC236}">
                <a16:creationId xmlns:a16="http://schemas.microsoft.com/office/drawing/2014/main" id="{0E16E5D7-B02D-4647-8EAE-CAE8DAF995B1}"/>
              </a:ext>
            </a:extLst>
          </p:cNvPr>
          <p:cNvPicPr>
            <a:picLocks noChangeAspect="1"/>
          </p:cNvPicPr>
          <p:nvPr/>
        </p:nvPicPr>
        <p:blipFill rotWithShape="1">
          <a:blip r:embed="rId3">
            <a:extLst>
              <a:ext uri="{28A0092B-C50C-407E-A947-70E740481C1C}">
                <a14:useLocalDpi xmlns:a14="http://schemas.microsoft.com/office/drawing/2010/main" val="0"/>
              </a:ext>
            </a:extLst>
          </a:blip>
          <a:srcRect l="59995" t="2211" r="10146" b="63247"/>
          <a:stretch/>
        </p:blipFill>
        <p:spPr>
          <a:xfrm>
            <a:off x="8375676" y="4148849"/>
            <a:ext cx="3448103" cy="2525007"/>
          </a:xfrm>
          <a:prstGeom prst="rect">
            <a:avLst/>
          </a:prstGeom>
        </p:spPr>
      </p:pic>
      <p:pic>
        <p:nvPicPr>
          <p:cNvPr id="9" name="Picture 8">
            <a:extLst>
              <a:ext uri="{FF2B5EF4-FFF2-40B4-BE49-F238E27FC236}">
                <a16:creationId xmlns:a16="http://schemas.microsoft.com/office/drawing/2014/main" id="{D3150B9A-6C89-A74E-8FB3-5906F6F3724D}"/>
              </a:ext>
            </a:extLst>
          </p:cNvPr>
          <p:cNvPicPr>
            <a:picLocks noChangeAspect="1"/>
          </p:cNvPicPr>
          <p:nvPr/>
        </p:nvPicPr>
        <p:blipFill rotWithShape="1">
          <a:blip r:embed="rId3">
            <a:extLst>
              <a:ext uri="{28A0092B-C50C-407E-A947-70E740481C1C}">
                <a14:useLocalDpi xmlns:a14="http://schemas.microsoft.com/office/drawing/2010/main" val="0"/>
              </a:ext>
            </a:extLst>
          </a:blip>
          <a:srcRect l="60399" t="51467" r="9654" b="16043"/>
          <a:stretch/>
        </p:blipFill>
        <p:spPr>
          <a:xfrm>
            <a:off x="4750899" y="4148850"/>
            <a:ext cx="3476064" cy="2525006"/>
          </a:xfrm>
          <a:prstGeom prst="rect">
            <a:avLst/>
          </a:prstGeom>
        </p:spPr>
      </p:pic>
      <p:sp>
        <p:nvSpPr>
          <p:cNvPr id="10" name="TextBox 9">
            <a:extLst>
              <a:ext uri="{FF2B5EF4-FFF2-40B4-BE49-F238E27FC236}">
                <a16:creationId xmlns:a16="http://schemas.microsoft.com/office/drawing/2014/main" id="{A6C032ED-0FC1-294F-ABD4-E815DFD9CAC6}"/>
              </a:ext>
            </a:extLst>
          </p:cNvPr>
          <p:cNvSpPr txBox="1"/>
          <p:nvPr/>
        </p:nvSpPr>
        <p:spPr>
          <a:xfrm>
            <a:off x="276178" y="1642392"/>
            <a:ext cx="4176552" cy="4893647"/>
          </a:xfrm>
          <a:prstGeom prst="rect">
            <a:avLst/>
          </a:prstGeom>
          <a:noFill/>
        </p:spPr>
        <p:txBody>
          <a:bodyPr wrap="square" rtlCol="0">
            <a:spAutoFit/>
          </a:bodyPr>
          <a:lstStyle/>
          <a:p>
            <a:pPr marL="457200" indent="-457200">
              <a:buFont typeface="+mj-lt"/>
              <a:buAutoNum type="arabicParenR"/>
            </a:pPr>
            <a:r>
              <a:rPr lang="en-US" sz="2400" dirty="0"/>
              <a:t>For each minority instance k, compute the nearest minority class instances </a:t>
            </a:r>
            <a:r>
              <a:rPr lang="en-US" sz="2400" i="1" dirty="0"/>
              <a:t>(</a:t>
            </a:r>
            <a:r>
              <a:rPr lang="en-US" sz="2400" i="1" dirty="0" err="1"/>
              <a:t>I,j,l,n,m</a:t>
            </a:r>
            <a:r>
              <a:rPr lang="en-US" sz="2400" i="1" dirty="0"/>
              <a:t>)</a:t>
            </a:r>
          </a:p>
          <a:p>
            <a:pPr marL="457200" indent="-457200">
              <a:buFont typeface="+mj-lt"/>
              <a:buAutoNum type="arabicParenR"/>
            </a:pPr>
            <a:endParaRPr lang="en-US" sz="2400" dirty="0"/>
          </a:p>
          <a:p>
            <a:pPr marL="457200" indent="-457200">
              <a:buFont typeface="+mj-lt"/>
              <a:buAutoNum type="arabicParenR"/>
            </a:pPr>
            <a:r>
              <a:rPr lang="en-US" sz="2400" dirty="0"/>
              <a:t>Randomly choose an instance out of 5 closest points</a:t>
            </a:r>
          </a:p>
          <a:p>
            <a:pPr marL="457200" indent="-457200">
              <a:buFont typeface="+mj-lt"/>
              <a:buAutoNum type="arabicParenR"/>
            </a:pPr>
            <a:endParaRPr lang="en-US" sz="2400" i="1" dirty="0"/>
          </a:p>
          <a:p>
            <a:pPr marL="457200" indent="-457200">
              <a:buFont typeface="+mj-lt"/>
              <a:buAutoNum type="arabicParenR"/>
            </a:pPr>
            <a:r>
              <a:rPr lang="en-US" sz="2400" dirty="0"/>
              <a:t>Synthetically generate that k1 between k and </a:t>
            </a:r>
            <a:r>
              <a:rPr lang="en-US" sz="2400" dirty="0" err="1"/>
              <a:t>i</a:t>
            </a:r>
            <a:endParaRPr lang="en-US" sz="2400" i="1" dirty="0"/>
          </a:p>
          <a:p>
            <a:pPr marL="457200" indent="-457200">
              <a:buFont typeface="+mj-lt"/>
              <a:buAutoNum type="arabicParenR"/>
            </a:pPr>
            <a:endParaRPr lang="en-US" sz="2400" i="1" dirty="0"/>
          </a:p>
          <a:p>
            <a:pPr marL="457200" indent="-457200">
              <a:buFont typeface="+mj-lt"/>
              <a:buAutoNum type="arabicParenR"/>
            </a:pPr>
            <a:r>
              <a:rPr lang="en-US" sz="2400" i="1" dirty="0"/>
              <a:t>Repeat three times</a:t>
            </a:r>
          </a:p>
        </p:txBody>
      </p:sp>
      <p:sp>
        <p:nvSpPr>
          <p:cNvPr id="19" name="Rectangle 18">
            <a:extLst>
              <a:ext uri="{FF2B5EF4-FFF2-40B4-BE49-F238E27FC236}">
                <a16:creationId xmlns:a16="http://schemas.microsoft.com/office/drawing/2014/main" id="{9FDBFFEB-8C88-E545-BA96-324E39845381}"/>
              </a:ext>
            </a:extLst>
          </p:cNvPr>
          <p:cNvSpPr/>
          <p:nvPr/>
        </p:nvSpPr>
        <p:spPr>
          <a:xfrm>
            <a:off x="4770786" y="1503246"/>
            <a:ext cx="417442" cy="464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1</a:t>
            </a:r>
          </a:p>
        </p:txBody>
      </p:sp>
      <p:sp>
        <p:nvSpPr>
          <p:cNvPr id="20" name="Rectangle 19">
            <a:extLst>
              <a:ext uri="{FF2B5EF4-FFF2-40B4-BE49-F238E27FC236}">
                <a16:creationId xmlns:a16="http://schemas.microsoft.com/office/drawing/2014/main" id="{FAF79CA0-A8E5-4C42-A26B-AE00C6ED5123}"/>
              </a:ext>
            </a:extLst>
          </p:cNvPr>
          <p:cNvSpPr/>
          <p:nvPr/>
        </p:nvSpPr>
        <p:spPr>
          <a:xfrm>
            <a:off x="8335920" y="1515620"/>
            <a:ext cx="417442" cy="464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a:t>
            </a:r>
          </a:p>
        </p:txBody>
      </p:sp>
      <p:sp>
        <p:nvSpPr>
          <p:cNvPr id="21" name="Rectangle 20">
            <a:extLst>
              <a:ext uri="{FF2B5EF4-FFF2-40B4-BE49-F238E27FC236}">
                <a16:creationId xmlns:a16="http://schemas.microsoft.com/office/drawing/2014/main" id="{16C7D82C-5256-DB40-A52E-0348CE42BDD4}"/>
              </a:ext>
            </a:extLst>
          </p:cNvPr>
          <p:cNvSpPr/>
          <p:nvPr/>
        </p:nvSpPr>
        <p:spPr>
          <a:xfrm>
            <a:off x="8375676" y="4148849"/>
            <a:ext cx="417442" cy="464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3</a:t>
            </a:r>
          </a:p>
        </p:txBody>
      </p:sp>
      <p:sp>
        <p:nvSpPr>
          <p:cNvPr id="22" name="Rectangle 21">
            <a:extLst>
              <a:ext uri="{FF2B5EF4-FFF2-40B4-BE49-F238E27FC236}">
                <a16:creationId xmlns:a16="http://schemas.microsoft.com/office/drawing/2014/main" id="{D924CD94-DD37-FF44-82FA-0B0E27DEE6B1}"/>
              </a:ext>
            </a:extLst>
          </p:cNvPr>
          <p:cNvSpPr/>
          <p:nvPr/>
        </p:nvSpPr>
        <p:spPr>
          <a:xfrm>
            <a:off x="4750899" y="4148849"/>
            <a:ext cx="417442" cy="464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4</a:t>
            </a:r>
          </a:p>
        </p:txBody>
      </p:sp>
      <p:sp>
        <p:nvSpPr>
          <p:cNvPr id="23" name="TextBox 22">
            <a:extLst>
              <a:ext uri="{FF2B5EF4-FFF2-40B4-BE49-F238E27FC236}">
                <a16:creationId xmlns:a16="http://schemas.microsoft.com/office/drawing/2014/main" id="{2A379D19-B382-BE4A-BD46-AD30BFE1E0E1}"/>
              </a:ext>
            </a:extLst>
          </p:cNvPr>
          <p:cNvSpPr txBox="1"/>
          <p:nvPr/>
        </p:nvSpPr>
        <p:spPr>
          <a:xfrm>
            <a:off x="5347253" y="2146853"/>
            <a:ext cx="278295" cy="369332"/>
          </a:xfrm>
          <a:prstGeom prst="rect">
            <a:avLst/>
          </a:prstGeom>
          <a:solidFill>
            <a:schemeClr val="tx1"/>
          </a:solidFill>
        </p:spPr>
        <p:txBody>
          <a:bodyPr wrap="square" rtlCol="0">
            <a:spAutoFit/>
          </a:bodyPr>
          <a:lstStyle/>
          <a:p>
            <a:r>
              <a:rPr lang="en-US" i="1" dirty="0" err="1">
                <a:solidFill>
                  <a:schemeClr val="bg1"/>
                </a:solidFill>
              </a:rPr>
              <a:t>i</a:t>
            </a:r>
            <a:endParaRPr lang="en-US" i="1" dirty="0">
              <a:solidFill>
                <a:schemeClr val="bg1"/>
              </a:solidFill>
            </a:endParaRPr>
          </a:p>
        </p:txBody>
      </p:sp>
      <p:sp>
        <p:nvSpPr>
          <p:cNvPr id="25" name="TextBox 24">
            <a:extLst>
              <a:ext uri="{FF2B5EF4-FFF2-40B4-BE49-F238E27FC236}">
                <a16:creationId xmlns:a16="http://schemas.microsoft.com/office/drawing/2014/main" id="{D1425F9A-E1B5-534A-9DFC-07B1635A6999}"/>
              </a:ext>
            </a:extLst>
          </p:cNvPr>
          <p:cNvSpPr txBox="1"/>
          <p:nvPr/>
        </p:nvSpPr>
        <p:spPr>
          <a:xfrm>
            <a:off x="5797827" y="1861929"/>
            <a:ext cx="278295" cy="369332"/>
          </a:xfrm>
          <a:prstGeom prst="rect">
            <a:avLst/>
          </a:prstGeom>
          <a:solidFill>
            <a:schemeClr val="tx1"/>
          </a:solidFill>
        </p:spPr>
        <p:txBody>
          <a:bodyPr wrap="square" rtlCol="0">
            <a:spAutoFit/>
          </a:bodyPr>
          <a:lstStyle/>
          <a:p>
            <a:r>
              <a:rPr lang="en-US" i="1" dirty="0">
                <a:solidFill>
                  <a:schemeClr val="bg1"/>
                </a:solidFill>
              </a:rPr>
              <a:t>n</a:t>
            </a:r>
          </a:p>
        </p:txBody>
      </p:sp>
      <p:sp>
        <p:nvSpPr>
          <p:cNvPr id="26" name="TextBox 25">
            <a:extLst>
              <a:ext uri="{FF2B5EF4-FFF2-40B4-BE49-F238E27FC236}">
                <a16:creationId xmlns:a16="http://schemas.microsoft.com/office/drawing/2014/main" id="{E1442D15-AD10-7D4A-9953-0997E2688B58}"/>
              </a:ext>
            </a:extLst>
          </p:cNvPr>
          <p:cNvSpPr txBox="1"/>
          <p:nvPr/>
        </p:nvSpPr>
        <p:spPr>
          <a:xfrm>
            <a:off x="6327916" y="2193231"/>
            <a:ext cx="278295" cy="369332"/>
          </a:xfrm>
          <a:prstGeom prst="rect">
            <a:avLst/>
          </a:prstGeom>
          <a:solidFill>
            <a:srgbClr val="FFFFFF"/>
          </a:solidFill>
        </p:spPr>
        <p:txBody>
          <a:bodyPr wrap="square" rtlCol="0">
            <a:spAutoFit/>
          </a:bodyPr>
          <a:lstStyle/>
          <a:p>
            <a:pPr algn="r"/>
            <a:r>
              <a:rPr lang="en-US" i="1" dirty="0">
                <a:solidFill>
                  <a:schemeClr val="bg1"/>
                </a:solidFill>
              </a:rPr>
              <a:t>j</a:t>
            </a:r>
          </a:p>
        </p:txBody>
      </p:sp>
      <p:sp>
        <p:nvSpPr>
          <p:cNvPr id="27" name="TextBox 26">
            <a:extLst>
              <a:ext uri="{FF2B5EF4-FFF2-40B4-BE49-F238E27FC236}">
                <a16:creationId xmlns:a16="http://schemas.microsoft.com/office/drawing/2014/main" id="{A0EC3A63-8C67-A14B-81FF-6E1DC9112EF6}"/>
              </a:ext>
            </a:extLst>
          </p:cNvPr>
          <p:cNvSpPr txBox="1"/>
          <p:nvPr/>
        </p:nvSpPr>
        <p:spPr>
          <a:xfrm>
            <a:off x="6500194" y="2584167"/>
            <a:ext cx="278295" cy="369332"/>
          </a:xfrm>
          <a:prstGeom prst="rect">
            <a:avLst/>
          </a:prstGeom>
          <a:solidFill>
            <a:schemeClr val="tx1"/>
          </a:solidFill>
        </p:spPr>
        <p:txBody>
          <a:bodyPr wrap="square" rtlCol="0">
            <a:spAutoFit/>
          </a:bodyPr>
          <a:lstStyle/>
          <a:p>
            <a:r>
              <a:rPr lang="en-US" i="1" dirty="0">
                <a:solidFill>
                  <a:schemeClr val="bg1"/>
                </a:solidFill>
              </a:rPr>
              <a:t>m</a:t>
            </a:r>
          </a:p>
        </p:txBody>
      </p:sp>
      <p:sp>
        <p:nvSpPr>
          <p:cNvPr id="28" name="TextBox 27">
            <a:extLst>
              <a:ext uri="{FF2B5EF4-FFF2-40B4-BE49-F238E27FC236}">
                <a16:creationId xmlns:a16="http://schemas.microsoft.com/office/drawing/2014/main" id="{24CF31A3-C309-024D-970E-EC04CC164BA1}"/>
              </a:ext>
            </a:extLst>
          </p:cNvPr>
          <p:cNvSpPr txBox="1"/>
          <p:nvPr/>
        </p:nvSpPr>
        <p:spPr>
          <a:xfrm>
            <a:off x="5877341" y="2975106"/>
            <a:ext cx="278295" cy="369332"/>
          </a:xfrm>
          <a:prstGeom prst="rect">
            <a:avLst/>
          </a:prstGeom>
          <a:solidFill>
            <a:schemeClr val="tx1"/>
          </a:solidFill>
        </p:spPr>
        <p:txBody>
          <a:bodyPr wrap="square" rtlCol="0">
            <a:spAutoFit/>
          </a:bodyPr>
          <a:lstStyle/>
          <a:p>
            <a:r>
              <a:rPr lang="en-US" i="1" dirty="0">
                <a:solidFill>
                  <a:schemeClr val="bg1"/>
                </a:solidFill>
              </a:rPr>
              <a:t>l</a:t>
            </a:r>
          </a:p>
        </p:txBody>
      </p:sp>
      <p:sp>
        <p:nvSpPr>
          <p:cNvPr id="29" name="TextBox 28">
            <a:extLst>
              <a:ext uri="{FF2B5EF4-FFF2-40B4-BE49-F238E27FC236}">
                <a16:creationId xmlns:a16="http://schemas.microsoft.com/office/drawing/2014/main" id="{2F0B1B5F-F3AA-A04C-9E43-10AD80457B75}"/>
              </a:ext>
            </a:extLst>
          </p:cNvPr>
          <p:cNvSpPr txBox="1"/>
          <p:nvPr/>
        </p:nvSpPr>
        <p:spPr>
          <a:xfrm>
            <a:off x="6009866" y="2054086"/>
            <a:ext cx="278295" cy="369332"/>
          </a:xfrm>
          <a:prstGeom prst="rect">
            <a:avLst/>
          </a:prstGeom>
          <a:solidFill>
            <a:srgbClr val="FFFFFF"/>
          </a:solidFill>
        </p:spPr>
        <p:txBody>
          <a:bodyPr wrap="square" rtlCol="0">
            <a:spAutoFit/>
          </a:bodyPr>
          <a:lstStyle/>
          <a:p>
            <a:r>
              <a:rPr lang="en-US" i="1" dirty="0">
                <a:solidFill>
                  <a:schemeClr val="bg1"/>
                </a:solidFill>
              </a:rPr>
              <a:t>k</a:t>
            </a:r>
          </a:p>
        </p:txBody>
      </p:sp>
      <p:sp>
        <p:nvSpPr>
          <p:cNvPr id="30" name="TextBox 29">
            <a:extLst>
              <a:ext uri="{FF2B5EF4-FFF2-40B4-BE49-F238E27FC236}">
                <a16:creationId xmlns:a16="http://schemas.microsoft.com/office/drawing/2014/main" id="{6737EE2A-1BB7-D849-BB58-0E2BC7B3FB96}"/>
              </a:ext>
            </a:extLst>
          </p:cNvPr>
          <p:cNvSpPr txBox="1"/>
          <p:nvPr/>
        </p:nvSpPr>
        <p:spPr>
          <a:xfrm>
            <a:off x="5029193" y="5440755"/>
            <a:ext cx="596355" cy="369332"/>
          </a:xfrm>
          <a:prstGeom prst="rect">
            <a:avLst/>
          </a:prstGeom>
          <a:noFill/>
        </p:spPr>
        <p:txBody>
          <a:bodyPr wrap="square" rtlCol="0">
            <a:spAutoFit/>
          </a:bodyPr>
          <a:lstStyle/>
          <a:p>
            <a:r>
              <a:rPr lang="en-US" i="1" dirty="0">
                <a:solidFill>
                  <a:schemeClr val="bg1"/>
                </a:solidFill>
              </a:rPr>
              <a:t>k1</a:t>
            </a:r>
          </a:p>
        </p:txBody>
      </p:sp>
    </p:spTree>
    <p:extLst>
      <p:ext uri="{BB962C8B-B14F-4D97-AF65-F5344CB8AC3E}">
        <p14:creationId xmlns:p14="http://schemas.microsoft.com/office/powerpoint/2010/main" val="325925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imbalanced data?</a:t>
            </a:r>
          </a:p>
        </p:txBody>
      </p:sp>
      <p:sp>
        <p:nvSpPr>
          <p:cNvPr id="3" name="Text Placeholder 2"/>
          <p:cNvSpPr>
            <a:spLocks noGrp="1"/>
          </p:cNvSpPr>
          <p:nvPr>
            <p:ph type="body" idx="1"/>
          </p:nvPr>
        </p:nvSpPr>
        <p:spPr/>
        <p:txBody>
          <a:bodyPr/>
          <a:lstStyle/>
          <a:p>
            <a:r>
              <a:rPr lang="en-US" dirty="0">
                <a:solidFill>
                  <a:schemeClr val="tx1">
                    <a:lumMod val="95000"/>
                  </a:schemeClr>
                </a:solidFill>
              </a:rPr>
              <a:t>Statement of the problem</a:t>
            </a:r>
          </a:p>
        </p:txBody>
      </p:sp>
    </p:spTree>
    <p:extLst>
      <p:ext uri="{BB962C8B-B14F-4D97-AF65-F5344CB8AC3E}">
        <p14:creationId xmlns:p14="http://schemas.microsoft.com/office/powerpoint/2010/main" val="230105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ADASYN: Adaptive Synthetic Sampling</a:t>
            </a:r>
            <a:r>
              <a:rPr lang="en-US" dirty="0">
                <a:hlinkClick r:id="rId3"/>
              </a:rPr>
              <a:t>¶</a:t>
            </a:r>
            <a:endParaRPr lang="en-US" dirty="0"/>
          </a:p>
        </p:txBody>
      </p:sp>
      <p:sp>
        <p:nvSpPr>
          <p:cNvPr id="3" name="Content Placeholder 2"/>
          <p:cNvSpPr>
            <a:spLocks noGrp="1"/>
          </p:cNvSpPr>
          <p:nvPr>
            <p:ph idx="1"/>
          </p:nvPr>
        </p:nvSpPr>
        <p:spPr>
          <a:xfrm>
            <a:off x="954504" y="1748588"/>
            <a:ext cx="10579769" cy="5109412"/>
          </a:xfrm>
        </p:spPr>
        <p:txBody>
          <a:bodyPr>
            <a:normAutofit fontScale="92500"/>
          </a:bodyPr>
          <a:lstStyle/>
          <a:p>
            <a:r>
              <a:rPr lang="en-US" dirty="0"/>
              <a:t>Motivated by SMOTE, He et al. (2009) propose the Adaptive Synthetic </a:t>
            </a:r>
            <a:r>
              <a:rPr lang="en-US" dirty="0" err="1"/>
              <a:t>sampleing</a:t>
            </a:r>
            <a:r>
              <a:rPr lang="en-US" dirty="0"/>
              <a:t> (ADASYN) technique and receive wide attention.</a:t>
            </a:r>
          </a:p>
          <a:p>
            <a:r>
              <a:rPr lang="en-US" dirty="0"/>
              <a:t>The essential idea of ADASYN is to use a weighted distribution for different minority class examples according to their level of difficulty in learning, where more synthetic data is generated for minority class examples that are harder to learn compared to those minority examples that are easier to learn. </a:t>
            </a:r>
          </a:p>
          <a:p>
            <a:r>
              <a:rPr lang="en-US" dirty="0"/>
              <a:t>It calculates the K-nearest neighbors of each minority instance, then gets the class ratio of the minority and majority instances to generate new samples. By repeating this process, it adaptively shifts the decision boundary to focus on those samples that are difficult to learn.</a:t>
            </a:r>
          </a:p>
          <a:p>
            <a:r>
              <a:rPr lang="en-US" dirty="0"/>
              <a:t>As a result, the ADASYN approach improves learning with respect to the data distributions in two ways: (1) reducing the bias introduced by the class imbalance, and (2) adaptively shifting the classification decision boundary toward the difficult examples. </a:t>
            </a:r>
          </a:p>
        </p:txBody>
      </p:sp>
    </p:spTree>
    <p:extLst>
      <p:ext uri="{BB962C8B-B14F-4D97-AF65-F5344CB8AC3E}">
        <p14:creationId xmlns:p14="http://schemas.microsoft.com/office/powerpoint/2010/main" val="373565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907FE-FF26-0B42-8C92-E939D0265674}"/>
              </a:ext>
            </a:extLst>
          </p:cNvPr>
          <p:cNvSpPr>
            <a:spLocks noGrp="1"/>
          </p:cNvSpPr>
          <p:nvPr>
            <p:ph type="title"/>
          </p:nvPr>
        </p:nvSpPr>
        <p:spPr/>
        <p:txBody>
          <a:bodyPr/>
          <a:lstStyle/>
          <a:p>
            <a:r>
              <a:rPr lang="en-US" dirty="0"/>
              <a:t>Work cited</a:t>
            </a:r>
          </a:p>
        </p:txBody>
      </p:sp>
      <p:sp>
        <p:nvSpPr>
          <p:cNvPr id="3" name="Content Placeholder 2">
            <a:extLst>
              <a:ext uri="{FF2B5EF4-FFF2-40B4-BE49-F238E27FC236}">
                <a16:creationId xmlns:a16="http://schemas.microsoft.com/office/drawing/2014/main" id="{780C5703-E232-E842-9183-C926A452D26A}"/>
              </a:ext>
            </a:extLst>
          </p:cNvPr>
          <p:cNvSpPr>
            <a:spLocks noGrp="1"/>
          </p:cNvSpPr>
          <p:nvPr>
            <p:ph idx="1"/>
          </p:nvPr>
        </p:nvSpPr>
        <p:spPr/>
        <p:txBody>
          <a:bodyPr/>
          <a:lstStyle/>
          <a:p>
            <a:r>
              <a:rPr lang="en-US" dirty="0">
                <a:hlinkClick r:id="rId2"/>
              </a:rPr>
              <a:t>R CRAN</a:t>
            </a:r>
            <a:endParaRPr lang="en-US" dirty="0"/>
          </a:p>
        </p:txBody>
      </p:sp>
    </p:spTree>
    <p:extLst>
      <p:ext uri="{BB962C8B-B14F-4D97-AF65-F5344CB8AC3E}">
        <p14:creationId xmlns:p14="http://schemas.microsoft.com/office/powerpoint/2010/main" val="98515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Imbalanced data</a:t>
            </a:r>
          </a:p>
        </p:txBody>
      </p:sp>
      <p:sp>
        <p:nvSpPr>
          <p:cNvPr id="3" name="Content Placeholder 2"/>
          <p:cNvSpPr>
            <a:spLocks noGrp="1"/>
          </p:cNvSpPr>
          <p:nvPr>
            <p:ph idx="1"/>
          </p:nvPr>
        </p:nvSpPr>
        <p:spPr/>
        <p:txBody>
          <a:bodyPr>
            <a:normAutofit/>
          </a:bodyPr>
          <a:lstStyle/>
          <a:p>
            <a:r>
              <a:rPr lang="en-US" sz="2800" dirty="0"/>
              <a:t>A dataset is imbalanced if at least one of the classes constitutes only a very small minority. </a:t>
            </a:r>
          </a:p>
          <a:p>
            <a:r>
              <a:rPr lang="en-US" sz="2800" dirty="0"/>
              <a:t>Imbalanced data prevail in banking, insurance, engineering and many other fields. </a:t>
            </a:r>
          </a:p>
          <a:p>
            <a:r>
              <a:rPr lang="en-US" sz="2800" dirty="0"/>
              <a:t>It is common in fraud detection that the imbalance is on the order of 100 to 1.</a:t>
            </a:r>
          </a:p>
        </p:txBody>
      </p:sp>
    </p:spTree>
    <p:extLst>
      <p:ext uri="{BB962C8B-B14F-4D97-AF65-F5344CB8AC3E}">
        <p14:creationId xmlns:p14="http://schemas.microsoft.com/office/powerpoint/2010/main" val="234996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Receiver operating characteristic (ROC) curve </a:t>
            </a:r>
          </a:p>
        </p:txBody>
      </p:sp>
      <p:sp>
        <p:nvSpPr>
          <p:cNvPr id="3" name="Content Placeholder 2"/>
          <p:cNvSpPr>
            <a:spLocks noGrp="1"/>
          </p:cNvSpPr>
          <p:nvPr>
            <p:ph idx="1"/>
          </p:nvPr>
        </p:nvSpPr>
        <p:spPr>
          <a:xfrm>
            <a:off x="457200" y="1714500"/>
            <a:ext cx="10668000" cy="4457700"/>
          </a:xfrm>
        </p:spPr>
        <p:txBody>
          <a:bodyPr>
            <a:normAutofit/>
          </a:bodyPr>
          <a:lstStyle/>
          <a:p>
            <a:r>
              <a:rPr lang="en-US" sz="2800" dirty="0"/>
              <a:t>Consider an insurance company who needs to know a claim is fraudulent or not. The company needs to predict claims that may be fraudulent and take steps to prevent. </a:t>
            </a:r>
          </a:p>
          <a:p>
            <a:r>
              <a:rPr lang="en-US" sz="2800" dirty="0"/>
              <a:t>Suppose 1% of 10,000 claims are fraudulent. If the data scientist predicts that ALL claims are not fraudulent, he gets 99% accuracy in the ROC curve. However, the data scientist totally missed the 1% true fraudulent claims.</a:t>
            </a:r>
          </a:p>
          <a:p>
            <a:r>
              <a:rPr lang="en-US" sz="2800" dirty="0"/>
              <a:t>The ROC curve does not measure well for imbalanced data. </a:t>
            </a:r>
          </a:p>
        </p:txBody>
      </p:sp>
    </p:spTree>
    <p:extLst>
      <p:ext uri="{BB962C8B-B14F-4D97-AF65-F5344CB8AC3E}">
        <p14:creationId xmlns:p14="http://schemas.microsoft.com/office/powerpoint/2010/main" val="39675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Receiver operating characteristic (ROC) curve </a:t>
            </a:r>
          </a:p>
        </p:txBody>
      </p:sp>
      <p:graphicFrame>
        <p:nvGraphicFramePr>
          <p:cNvPr id="4" name="Table 3">
            <a:extLst>
              <a:ext uri="{FF2B5EF4-FFF2-40B4-BE49-F238E27FC236}">
                <a16:creationId xmlns:a16="http://schemas.microsoft.com/office/drawing/2014/main" id="{E0F38C9F-133F-7444-B8CE-6F72A38FB2C9}"/>
              </a:ext>
            </a:extLst>
          </p:cNvPr>
          <p:cNvGraphicFramePr>
            <a:graphicFrameLocks noGrp="1"/>
          </p:cNvGraphicFramePr>
          <p:nvPr>
            <p:extLst>
              <p:ext uri="{D42A27DB-BD31-4B8C-83A1-F6EECF244321}">
                <p14:modId xmlns:p14="http://schemas.microsoft.com/office/powerpoint/2010/main" val="3484126187"/>
              </p:ext>
            </p:extLst>
          </p:nvPr>
        </p:nvGraphicFramePr>
        <p:xfrm>
          <a:off x="1749214" y="1815517"/>
          <a:ext cx="7747954" cy="1371600"/>
        </p:xfrm>
        <a:graphic>
          <a:graphicData uri="http://schemas.openxmlformats.org/drawingml/2006/table">
            <a:tbl>
              <a:tblPr firstRow="1" bandRow="1">
                <a:tableStyleId>{69012ECD-51FC-41F1-AA8D-1B2483CD663E}</a:tableStyleId>
              </a:tblPr>
              <a:tblGrid>
                <a:gridCol w="2794319">
                  <a:extLst>
                    <a:ext uri="{9D8B030D-6E8A-4147-A177-3AD203B41FA5}">
                      <a16:colId xmlns:a16="http://schemas.microsoft.com/office/drawing/2014/main" val="3420203844"/>
                    </a:ext>
                  </a:extLst>
                </a:gridCol>
                <a:gridCol w="2433955">
                  <a:extLst>
                    <a:ext uri="{9D8B030D-6E8A-4147-A177-3AD203B41FA5}">
                      <a16:colId xmlns:a16="http://schemas.microsoft.com/office/drawing/2014/main" val="111322395"/>
                    </a:ext>
                  </a:extLst>
                </a:gridCol>
                <a:gridCol w="2519680">
                  <a:extLst>
                    <a:ext uri="{9D8B030D-6E8A-4147-A177-3AD203B41FA5}">
                      <a16:colId xmlns:a16="http://schemas.microsoft.com/office/drawing/2014/main" val="2859674287"/>
                    </a:ext>
                  </a:extLst>
                </a:gridCol>
              </a:tblGrid>
              <a:tr h="410095">
                <a:tc>
                  <a:txBody>
                    <a:bodyPr/>
                    <a:lstStyle/>
                    <a:p>
                      <a:endParaRPr lang="en-US" sz="2400" dirty="0"/>
                    </a:p>
                  </a:txBody>
                  <a:tcPr/>
                </a:tc>
                <a:tc>
                  <a:txBody>
                    <a:bodyPr/>
                    <a:lstStyle/>
                    <a:p>
                      <a:pPr algn="ctr"/>
                      <a:r>
                        <a:rPr lang="en-US" sz="2400" dirty="0"/>
                        <a:t>Actual positive</a:t>
                      </a:r>
                    </a:p>
                  </a:txBody>
                  <a:tcPr/>
                </a:tc>
                <a:tc>
                  <a:txBody>
                    <a:bodyPr/>
                    <a:lstStyle/>
                    <a:p>
                      <a:pPr algn="ctr"/>
                      <a:r>
                        <a:rPr lang="en-US" sz="2400" dirty="0"/>
                        <a:t>Actual negative</a:t>
                      </a:r>
                    </a:p>
                  </a:txBody>
                  <a:tcPr/>
                </a:tc>
                <a:extLst>
                  <a:ext uri="{0D108BD9-81ED-4DB2-BD59-A6C34878D82A}">
                    <a16:rowId xmlns:a16="http://schemas.microsoft.com/office/drawing/2014/main" val="1157806333"/>
                  </a:ext>
                </a:extLst>
              </a:tr>
              <a:tr h="370840">
                <a:tc>
                  <a:txBody>
                    <a:bodyPr/>
                    <a:lstStyle/>
                    <a:p>
                      <a:r>
                        <a:rPr lang="en-US" sz="2400" dirty="0"/>
                        <a:t>Predicted positive</a:t>
                      </a:r>
                    </a:p>
                  </a:txBody>
                  <a:tcPr/>
                </a:tc>
                <a:tc>
                  <a:txBody>
                    <a:bodyPr/>
                    <a:lstStyle/>
                    <a:p>
                      <a:pPr algn="ctr"/>
                      <a:r>
                        <a:rPr lang="en-US" sz="2400" dirty="0"/>
                        <a:t>TP</a:t>
                      </a:r>
                    </a:p>
                  </a:txBody>
                  <a:tcPr/>
                </a:tc>
                <a:tc>
                  <a:txBody>
                    <a:bodyPr/>
                    <a:lstStyle/>
                    <a:p>
                      <a:pPr algn="ctr"/>
                      <a:r>
                        <a:rPr lang="en-US" sz="2400" dirty="0"/>
                        <a:t>FP</a:t>
                      </a:r>
                    </a:p>
                  </a:txBody>
                  <a:tcPr/>
                </a:tc>
                <a:extLst>
                  <a:ext uri="{0D108BD9-81ED-4DB2-BD59-A6C34878D82A}">
                    <a16:rowId xmlns:a16="http://schemas.microsoft.com/office/drawing/2014/main" val="1483438124"/>
                  </a:ext>
                </a:extLst>
              </a:tr>
              <a:tr h="370840">
                <a:tc>
                  <a:txBody>
                    <a:bodyPr/>
                    <a:lstStyle/>
                    <a:p>
                      <a:r>
                        <a:rPr lang="en-US" sz="2400" dirty="0"/>
                        <a:t>Predicted negative</a:t>
                      </a:r>
                    </a:p>
                  </a:txBody>
                  <a:tcPr/>
                </a:tc>
                <a:tc>
                  <a:txBody>
                    <a:bodyPr/>
                    <a:lstStyle/>
                    <a:p>
                      <a:pPr algn="ctr"/>
                      <a:r>
                        <a:rPr lang="en-US" sz="2400" dirty="0"/>
                        <a:t>FN</a:t>
                      </a:r>
                    </a:p>
                  </a:txBody>
                  <a:tcPr/>
                </a:tc>
                <a:tc>
                  <a:txBody>
                    <a:bodyPr/>
                    <a:lstStyle/>
                    <a:p>
                      <a:pPr algn="ctr"/>
                      <a:r>
                        <a:rPr lang="en-US" sz="2400" dirty="0"/>
                        <a:t>TN</a:t>
                      </a:r>
                    </a:p>
                  </a:txBody>
                  <a:tcPr/>
                </a:tc>
                <a:extLst>
                  <a:ext uri="{0D108BD9-81ED-4DB2-BD59-A6C34878D82A}">
                    <a16:rowId xmlns:a16="http://schemas.microsoft.com/office/drawing/2014/main" val="2949283080"/>
                  </a:ext>
                </a:extLst>
              </a:tr>
            </a:tbl>
          </a:graphicData>
        </a:graphic>
      </p:graphicFrame>
      <p:graphicFrame>
        <p:nvGraphicFramePr>
          <p:cNvPr id="5" name="Table 4">
            <a:extLst>
              <a:ext uri="{FF2B5EF4-FFF2-40B4-BE49-F238E27FC236}">
                <a16:creationId xmlns:a16="http://schemas.microsoft.com/office/drawing/2014/main" id="{0F25866A-955F-6144-ADBC-9C338EE4F1FE}"/>
              </a:ext>
            </a:extLst>
          </p:cNvPr>
          <p:cNvGraphicFramePr>
            <a:graphicFrameLocks noGrp="1"/>
          </p:cNvGraphicFramePr>
          <p:nvPr>
            <p:extLst>
              <p:ext uri="{D42A27DB-BD31-4B8C-83A1-F6EECF244321}">
                <p14:modId xmlns:p14="http://schemas.microsoft.com/office/powerpoint/2010/main" val="3870879001"/>
              </p:ext>
            </p:extLst>
          </p:nvPr>
        </p:nvGraphicFramePr>
        <p:xfrm>
          <a:off x="1749214" y="4059199"/>
          <a:ext cx="7913372" cy="2438400"/>
        </p:xfrm>
        <a:graphic>
          <a:graphicData uri="http://schemas.openxmlformats.org/drawingml/2006/table">
            <a:tbl>
              <a:tblPr firstRow="1" bandRow="1">
                <a:tableStyleId>{69012ECD-51FC-41F1-AA8D-1B2483CD663E}</a:tableStyleId>
              </a:tblPr>
              <a:tblGrid>
                <a:gridCol w="4094480">
                  <a:extLst>
                    <a:ext uri="{9D8B030D-6E8A-4147-A177-3AD203B41FA5}">
                      <a16:colId xmlns:a16="http://schemas.microsoft.com/office/drawing/2014/main" val="3414292508"/>
                    </a:ext>
                  </a:extLst>
                </a:gridCol>
                <a:gridCol w="3818892">
                  <a:extLst>
                    <a:ext uri="{9D8B030D-6E8A-4147-A177-3AD203B41FA5}">
                      <a16:colId xmlns:a16="http://schemas.microsoft.com/office/drawing/2014/main" val="3365728052"/>
                    </a:ext>
                  </a:extLst>
                </a:gridCol>
              </a:tblGrid>
              <a:tr h="370840">
                <a:tc>
                  <a:txBody>
                    <a:bodyPr/>
                    <a:lstStyle/>
                    <a:p>
                      <a:pPr algn="ctr"/>
                      <a:r>
                        <a:rPr lang="en-US" sz="2600" dirty="0"/>
                        <a:t>Name</a:t>
                      </a:r>
                    </a:p>
                  </a:txBody>
                  <a:tcPr/>
                </a:tc>
                <a:tc>
                  <a:txBody>
                    <a:bodyPr/>
                    <a:lstStyle/>
                    <a:p>
                      <a:pPr algn="ctr"/>
                      <a:r>
                        <a:rPr lang="en-US" sz="2600" dirty="0"/>
                        <a:t>Metric</a:t>
                      </a:r>
                    </a:p>
                  </a:txBody>
                  <a:tcPr/>
                </a:tc>
                <a:extLst>
                  <a:ext uri="{0D108BD9-81ED-4DB2-BD59-A6C34878D82A}">
                    <a16:rowId xmlns:a16="http://schemas.microsoft.com/office/drawing/2014/main" val="208582330"/>
                  </a:ext>
                </a:extLst>
              </a:tr>
              <a:tr h="370840">
                <a:tc>
                  <a:txBody>
                    <a:bodyPr/>
                    <a:lstStyle/>
                    <a:p>
                      <a:r>
                        <a:rPr lang="en-US" sz="2600" dirty="0"/>
                        <a:t>True Positive Rate (TPR)</a:t>
                      </a:r>
                    </a:p>
                  </a:txBody>
                  <a:tcPr/>
                </a:tc>
                <a:tc>
                  <a:txBody>
                    <a:bodyPr/>
                    <a:lstStyle/>
                    <a:p>
                      <a:pPr algn="ctr"/>
                      <a:r>
                        <a:rPr lang="en-US" sz="2600" dirty="0"/>
                        <a:t>TP/(TP+FN)</a:t>
                      </a:r>
                    </a:p>
                  </a:txBody>
                  <a:tcPr/>
                </a:tc>
                <a:extLst>
                  <a:ext uri="{0D108BD9-81ED-4DB2-BD59-A6C34878D82A}">
                    <a16:rowId xmlns:a16="http://schemas.microsoft.com/office/drawing/2014/main" val="1539619447"/>
                  </a:ext>
                </a:extLst>
              </a:tr>
              <a:tr h="370840">
                <a:tc>
                  <a:txBody>
                    <a:bodyPr/>
                    <a:lstStyle/>
                    <a:p>
                      <a:r>
                        <a:rPr lang="en-US" sz="2600" dirty="0"/>
                        <a:t>False Positive Rate (FPR)</a:t>
                      </a:r>
                    </a:p>
                  </a:txBody>
                  <a:tcPr/>
                </a:tc>
                <a:tc>
                  <a:txBody>
                    <a:bodyPr/>
                    <a:lstStyle/>
                    <a:p>
                      <a:pPr algn="ctr"/>
                      <a:r>
                        <a:rPr lang="en-US" sz="2600" dirty="0"/>
                        <a:t>FP/(FP+TN)</a:t>
                      </a:r>
                    </a:p>
                  </a:txBody>
                  <a:tcPr/>
                </a:tc>
                <a:extLst>
                  <a:ext uri="{0D108BD9-81ED-4DB2-BD59-A6C34878D82A}">
                    <a16:rowId xmlns:a16="http://schemas.microsoft.com/office/drawing/2014/main" val="4055609962"/>
                  </a:ext>
                </a:extLst>
              </a:tr>
              <a:tr h="370840">
                <a:tc>
                  <a:txBody>
                    <a:bodyPr/>
                    <a:lstStyle/>
                    <a:p>
                      <a:r>
                        <a:rPr lang="en-US" sz="2600" dirty="0"/>
                        <a:t>Recall</a:t>
                      </a:r>
                    </a:p>
                  </a:txBody>
                  <a:tcPr/>
                </a:tc>
                <a:tc>
                  <a:txBody>
                    <a:bodyPr/>
                    <a:lstStyle/>
                    <a:p>
                      <a:pPr algn="ctr"/>
                      <a:r>
                        <a:rPr lang="en-US" sz="2600" dirty="0"/>
                        <a:t>TP/(TP+FN)</a:t>
                      </a:r>
                    </a:p>
                  </a:txBody>
                  <a:tcPr/>
                </a:tc>
                <a:extLst>
                  <a:ext uri="{0D108BD9-81ED-4DB2-BD59-A6C34878D82A}">
                    <a16:rowId xmlns:a16="http://schemas.microsoft.com/office/drawing/2014/main" val="1725503205"/>
                  </a:ext>
                </a:extLst>
              </a:tr>
              <a:tr h="370840">
                <a:tc>
                  <a:txBody>
                    <a:bodyPr/>
                    <a:lstStyle/>
                    <a:p>
                      <a:r>
                        <a:rPr lang="en-US" sz="2600" dirty="0"/>
                        <a:t>Precision</a:t>
                      </a:r>
                    </a:p>
                  </a:txBody>
                  <a:tcPr/>
                </a:tc>
                <a:tc>
                  <a:txBody>
                    <a:bodyPr/>
                    <a:lstStyle/>
                    <a:p>
                      <a:pPr algn="ctr"/>
                      <a:r>
                        <a:rPr lang="en-US" sz="2600" dirty="0"/>
                        <a:t>TP/(TP+FP)</a:t>
                      </a:r>
                    </a:p>
                  </a:txBody>
                  <a:tcPr/>
                </a:tc>
                <a:extLst>
                  <a:ext uri="{0D108BD9-81ED-4DB2-BD59-A6C34878D82A}">
                    <a16:rowId xmlns:a16="http://schemas.microsoft.com/office/drawing/2014/main" val="3840663488"/>
                  </a:ext>
                </a:extLst>
              </a:tr>
            </a:tbl>
          </a:graphicData>
        </a:graphic>
      </p:graphicFrame>
      <p:sp>
        <p:nvSpPr>
          <p:cNvPr id="3" name="TextBox 2">
            <a:extLst>
              <a:ext uri="{FF2B5EF4-FFF2-40B4-BE49-F238E27FC236}">
                <a16:creationId xmlns:a16="http://schemas.microsoft.com/office/drawing/2014/main" id="{6D615983-1C93-2746-875D-2C34EE1397E6}"/>
              </a:ext>
            </a:extLst>
          </p:cNvPr>
          <p:cNvSpPr txBox="1"/>
          <p:nvPr/>
        </p:nvSpPr>
        <p:spPr>
          <a:xfrm>
            <a:off x="9667162" y="5061856"/>
            <a:ext cx="2148320" cy="461665"/>
          </a:xfrm>
          <a:prstGeom prst="rect">
            <a:avLst/>
          </a:prstGeom>
          <a:noFill/>
          <a:ln>
            <a:solidFill>
              <a:schemeClr val="accent1">
                <a:lumMod val="20000"/>
                <a:lumOff val="80000"/>
              </a:schemeClr>
            </a:solidFill>
          </a:ln>
        </p:spPr>
        <p:txBody>
          <a:bodyPr wrap="square" rtlCol="0">
            <a:spAutoFit/>
          </a:bodyPr>
          <a:lstStyle/>
          <a:p>
            <a:r>
              <a:rPr lang="en-US" sz="2400" dirty="0"/>
              <a:t>FPR =1-TNR</a:t>
            </a:r>
          </a:p>
        </p:txBody>
      </p:sp>
    </p:spTree>
    <p:extLst>
      <p:ext uri="{BB962C8B-B14F-4D97-AF65-F5344CB8AC3E}">
        <p14:creationId xmlns:p14="http://schemas.microsoft.com/office/powerpoint/2010/main" val="89289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Receiver operating characteristic (ROC) curve </a:t>
            </a:r>
          </a:p>
        </p:txBody>
      </p:sp>
      <p:pic>
        <p:nvPicPr>
          <p:cNvPr id="7" name="Picture 6">
            <a:extLst>
              <a:ext uri="{FF2B5EF4-FFF2-40B4-BE49-F238E27FC236}">
                <a16:creationId xmlns:a16="http://schemas.microsoft.com/office/drawing/2014/main" id="{3052C93A-765E-F740-A05B-0FD03A2C1D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903" y="1779814"/>
            <a:ext cx="6634529" cy="4805656"/>
          </a:xfrm>
          <a:prstGeom prst="rect">
            <a:avLst/>
          </a:prstGeom>
          <a:solidFill>
            <a:schemeClr val="accent1"/>
          </a:solidFill>
        </p:spPr>
      </p:pic>
      <p:sp>
        <p:nvSpPr>
          <p:cNvPr id="8" name="Rectangle 7">
            <a:extLst>
              <a:ext uri="{FF2B5EF4-FFF2-40B4-BE49-F238E27FC236}">
                <a16:creationId xmlns:a16="http://schemas.microsoft.com/office/drawing/2014/main" id="{479AE342-FA34-A14E-B525-6E3D87922558}"/>
              </a:ext>
            </a:extLst>
          </p:cNvPr>
          <p:cNvSpPr/>
          <p:nvPr/>
        </p:nvSpPr>
        <p:spPr>
          <a:xfrm>
            <a:off x="999854" y="1891897"/>
            <a:ext cx="1850185" cy="461665"/>
          </a:xfrm>
          <a:prstGeom prst="rect">
            <a:avLst/>
          </a:prstGeom>
        </p:spPr>
        <p:txBody>
          <a:bodyPr wrap="none">
            <a:spAutoFit/>
          </a:bodyPr>
          <a:lstStyle/>
          <a:p>
            <a:pPr algn="ctr"/>
            <a:r>
              <a:rPr lang="en-US" sz="2400" dirty="0"/>
              <a:t>TP/(TP+FN)</a:t>
            </a:r>
          </a:p>
        </p:txBody>
      </p:sp>
      <p:sp>
        <p:nvSpPr>
          <p:cNvPr id="9" name="Rectangle 8">
            <a:extLst>
              <a:ext uri="{FF2B5EF4-FFF2-40B4-BE49-F238E27FC236}">
                <a16:creationId xmlns:a16="http://schemas.microsoft.com/office/drawing/2014/main" id="{01CDA37B-85F5-8D42-900B-931E320A2E95}"/>
              </a:ext>
            </a:extLst>
          </p:cNvPr>
          <p:cNvSpPr/>
          <p:nvPr/>
        </p:nvSpPr>
        <p:spPr>
          <a:xfrm>
            <a:off x="5295856" y="5364208"/>
            <a:ext cx="1850186" cy="461665"/>
          </a:xfrm>
          <a:prstGeom prst="rect">
            <a:avLst/>
          </a:prstGeom>
        </p:spPr>
        <p:txBody>
          <a:bodyPr wrap="none">
            <a:spAutoFit/>
          </a:bodyPr>
          <a:lstStyle/>
          <a:p>
            <a:pPr algn="ctr"/>
            <a:r>
              <a:rPr lang="en-US" sz="2400" dirty="0"/>
              <a:t>FP/(FP+TN)</a:t>
            </a:r>
          </a:p>
        </p:txBody>
      </p:sp>
      <p:sp>
        <p:nvSpPr>
          <p:cNvPr id="10" name="Rectangle 9">
            <a:extLst>
              <a:ext uri="{FF2B5EF4-FFF2-40B4-BE49-F238E27FC236}">
                <a16:creationId xmlns:a16="http://schemas.microsoft.com/office/drawing/2014/main" id="{EC92C819-E8E5-6F49-951F-08459889E9AA}"/>
              </a:ext>
            </a:extLst>
          </p:cNvPr>
          <p:cNvSpPr/>
          <p:nvPr/>
        </p:nvSpPr>
        <p:spPr>
          <a:xfrm>
            <a:off x="1139315" y="3021179"/>
            <a:ext cx="1571264" cy="461665"/>
          </a:xfrm>
          <a:prstGeom prst="rect">
            <a:avLst/>
          </a:prstGeom>
        </p:spPr>
        <p:txBody>
          <a:bodyPr wrap="none">
            <a:spAutoFit/>
          </a:bodyPr>
          <a:lstStyle/>
          <a:p>
            <a:pPr algn="ctr"/>
            <a:r>
              <a:rPr lang="en-US" sz="2400" dirty="0"/>
              <a:t>Sensitivity</a:t>
            </a:r>
          </a:p>
        </p:txBody>
      </p:sp>
      <p:sp>
        <p:nvSpPr>
          <p:cNvPr id="11" name="Rectangle 10">
            <a:extLst>
              <a:ext uri="{FF2B5EF4-FFF2-40B4-BE49-F238E27FC236}">
                <a16:creationId xmlns:a16="http://schemas.microsoft.com/office/drawing/2014/main" id="{E808F721-613A-3A43-9FC6-287529D2EF1E}"/>
              </a:ext>
            </a:extLst>
          </p:cNvPr>
          <p:cNvSpPr/>
          <p:nvPr/>
        </p:nvSpPr>
        <p:spPr>
          <a:xfrm>
            <a:off x="7859543" y="5364207"/>
            <a:ext cx="1571264" cy="461665"/>
          </a:xfrm>
          <a:prstGeom prst="rect">
            <a:avLst/>
          </a:prstGeom>
        </p:spPr>
        <p:txBody>
          <a:bodyPr wrap="none">
            <a:spAutoFit/>
          </a:bodyPr>
          <a:lstStyle/>
          <a:p>
            <a:pPr algn="ctr"/>
            <a:r>
              <a:rPr lang="en-US" sz="2400" dirty="0"/>
              <a:t>Specificity</a:t>
            </a:r>
          </a:p>
        </p:txBody>
      </p:sp>
    </p:spTree>
    <p:extLst>
      <p:ext uri="{BB962C8B-B14F-4D97-AF65-F5344CB8AC3E}">
        <p14:creationId xmlns:p14="http://schemas.microsoft.com/office/powerpoint/2010/main" val="220905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B417A-6FB7-DC4F-A74A-BB61ABD9F119}"/>
              </a:ext>
            </a:extLst>
          </p:cNvPr>
          <p:cNvSpPr>
            <a:spLocks noGrp="1"/>
          </p:cNvSpPr>
          <p:nvPr>
            <p:ph type="title"/>
          </p:nvPr>
        </p:nvSpPr>
        <p:spPr/>
        <p:txBody>
          <a:bodyPr/>
          <a:lstStyle/>
          <a:p>
            <a:r>
              <a:rPr lang="en-US" dirty="0"/>
              <a:t>Area Under the (ROC) Curve, AUC</a:t>
            </a:r>
          </a:p>
        </p:txBody>
      </p:sp>
      <p:pic>
        <p:nvPicPr>
          <p:cNvPr id="4" name="Picture 3">
            <a:extLst>
              <a:ext uri="{FF2B5EF4-FFF2-40B4-BE49-F238E27FC236}">
                <a16:creationId xmlns:a16="http://schemas.microsoft.com/office/drawing/2014/main" id="{8C3065A6-58E5-1D4B-B065-AA30F34D7D15}"/>
              </a:ext>
            </a:extLst>
          </p:cNvPr>
          <p:cNvPicPr>
            <a:picLocks noChangeAspect="1"/>
          </p:cNvPicPr>
          <p:nvPr/>
        </p:nvPicPr>
        <p:blipFill rotWithShape="1">
          <a:blip r:embed="rId2"/>
          <a:srcRect t="39820"/>
          <a:stretch/>
        </p:blipFill>
        <p:spPr>
          <a:xfrm>
            <a:off x="529771" y="3053444"/>
            <a:ext cx="11133583" cy="3314700"/>
          </a:xfrm>
          <a:prstGeom prst="rect">
            <a:avLst/>
          </a:prstGeom>
        </p:spPr>
      </p:pic>
      <p:sp>
        <p:nvSpPr>
          <p:cNvPr id="5" name="TextBox 4">
            <a:extLst>
              <a:ext uri="{FF2B5EF4-FFF2-40B4-BE49-F238E27FC236}">
                <a16:creationId xmlns:a16="http://schemas.microsoft.com/office/drawing/2014/main" id="{8451DE7F-3E30-0F40-9DFE-35F19115025A}"/>
              </a:ext>
            </a:extLst>
          </p:cNvPr>
          <p:cNvSpPr txBox="1"/>
          <p:nvPr/>
        </p:nvSpPr>
        <p:spPr>
          <a:xfrm>
            <a:off x="1066800" y="2269676"/>
            <a:ext cx="2803071" cy="523220"/>
          </a:xfrm>
          <a:prstGeom prst="rect">
            <a:avLst/>
          </a:prstGeom>
          <a:noFill/>
        </p:spPr>
        <p:txBody>
          <a:bodyPr wrap="square" rtlCol="0">
            <a:spAutoFit/>
          </a:bodyPr>
          <a:lstStyle/>
          <a:p>
            <a:pPr algn="ctr"/>
            <a:r>
              <a:rPr lang="en-US" sz="2800" dirty="0"/>
              <a:t>AUC=1.0</a:t>
            </a:r>
          </a:p>
        </p:txBody>
      </p:sp>
      <p:sp>
        <p:nvSpPr>
          <p:cNvPr id="6" name="TextBox 5">
            <a:extLst>
              <a:ext uri="{FF2B5EF4-FFF2-40B4-BE49-F238E27FC236}">
                <a16:creationId xmlns:a16="http://schemas.microsoft.com/office/drawing/2014/main" id="{1F730B11-A16A-FC4D-8B33-F3EE8D662C70}"/>
              </a:ext>
            </a:extLst>
          </p:cNvPr>
          <p:cNvSpPr txBox="1"/>
          <p:nvPr/>
        </p:nvSpPr>
        <p:spPr>
          <a:xfrm>
            <a:off x="4842782" y="2269676"/>
            <a:ext cx="2803071" cy="523220"/>
          </a:xfrm>
          <a:prstGeom prst="rect">
            <a:avLst/>
          </a:prstGeom>
          <a:noFill/>
        </p:spPr>
        <p:txBody>
          <a:bodyPr wrap="square" rtlCol="0">
            <a:spAutoFit/>
          </a:bodyPr>
          <a:lstStyle/>
          <a:p>
            <a:pPr algn="ctr"/>
            <a:r>
              <a:rPr lang="en-US" sz="2800" dirty="0"/>
              <a:t>AUC=.80</a:t>
            </a:r>
          </a:p>
        </p:txBody>
      </p:sp>
      <p:sp>
        <p:nvSpPr>
          <p:cNvPr id="7" name="TextBox 6">
            <a:extLst>
              <a:ext uri="{FF2B5EF4-FFF2-40B4-BE49-F238E27FC236}">
                <a16:creationId xmlns:a16="http://schemas.microsoft.com/office/drawing/2014/main" id="{9C693E0B-F32A-E14C-B8D4-EC44734F4985}"/>
              </a:ext>
            </a:extLst>
          </p:cNvPr>
          <p:cNvSpPr txBox="1"/>
          <p:nvPr/>
        </p:nvSpPr>
        <p:spPr>
          <a:xfrm>
            <a:off x="8618764" y="2269676"/>
            <a:ext cx="2803071" cy="523220"/>
          </a:xfrm>
          <a:prstGeom prst="rect">
            <a:avLst/>
          </a:prstGeom>
          <a:noFill/>
        </p:spPr>
        <p:txBody>
          <a:bodyPr wrap="square" rtlCol="0">
            <a:spAutoFit/>
          </a:bodyPr>
          <a:lstStyle/>
          <a:p>
            <a:pPr algn="ctr"/>
            <a:r>
              <a:rPr lang="en-US" sz="2800" dirty="0"/>
              <a:t>AUC=.50</a:t>
            </a:r>
          </a:p>
        </p:txBody>
      </p:sp>
      <p:sp>
        <p:nvSpPr>
          <p:cNvPr id="8" name="Rectangle 7">
            <a:extLst>
              <a:ext uri="{FF2B5EF4-FFF2-40B4-BE49-F238E27FC236}">
                <a16:creationId xmlns:a16="http://schemas.microsoft.com/office/drawing/2014/main" id="{C9BA2564-1A63-E64A-AD97-EFD8919DBA01}"/>
              </a:ext>
            </a:extLst>
          </p:cNvPr>
          <p:cNvSpPr/>
          <p:nvPr/>
        </p:nvSpPr>
        <p:spPr>
          <a:xfrm rot="16200000">
            <a:off x="7257" y="4213167"/>
            <a:ext cx="1571264" cy="461665"/>
          </a:xfrm>
          <a:prstGeom prst="rect">
            <a:avLst/>
          </a:prstGeom>
        </p:spPr>
        <p:txBody>
          <a:bodyPr wrap="none">
            <a:spAutoFit/>
          </a:bodyPr>
          <a:lstStyle/>
          <a:p>
            <a:pPr algn="ctr"/>
            <a:r>
              <a:rPr lang="en-US" sz="2400" dirty="0">
                <a:solidFill>
                  <a:schemeClr val="bg1"/>
                </a:solidFill>
              </a:rPr>
              <a:t>Sensitivity</a:t>
            </a:r>
          </a:p>
        </p:txBody>
      </p:sp>
      <p:sp>
        <p:nvSpPr>
          <p:cNvPr id="9" name="Rectangle 8">
            <a:extLst>
              <a:ext uri="{FF2B5EF4-FFF2-40B4-BE49-F238E27FC236}">
                <a16:creationId xmlns:a16="http://schemas.microsoft.com/office/drawing/2014/main" id="{EA0B45EB-A478-CA40-94DD-EF3C216DC41D}"/>
              </a:ext>
            </a:extLst>
          </p:cNvPr>
          <p:cNvSpPr/>
          <p:nvPr/>
        </p:nvSpPr>
        <p:spPr>
          <a:xfrm>
            <a:off x="1981261" y="5756096"/>
            <a:ext cx="1571264" cy="461665"/>
          </a:xfrm>
          <a:prstGeom prst="rect">
            <a:avLst/>
          </a:prstGeom>
        </p:spPr>
        <p:txBody>
          <a:bodyPr wrap="none">
            <a:spAutoFit/>
          </a:bodyPr>
          <a:lstStyle/>
          <a:p>
            <a:pPr algn="ctr"/>
            <a:r>
              <a:rPr lang="en-US" sz="2400" dirty="0">
                <a:solidFill>
                  <a:schemeClr val="bg1"/>
                </a:solidFill>
              </a:rPr>
              <a:t>Specificity</a:t>
            </a:r>
          </a:p>
        </p:txBody>
      </p:sp>
    </p:spTree>
    <p:extLst>
      <p:ext uri="{BB962C8B-B14F-4D97-AF65-F5344CB8AC3E}">
        <p14:creationId xmlns:p14="http://schemas.microsoft.com/office/powerpoint/2010/main" val="220576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can’t an ROC curve measure well?</a:t>
            </a:r>
          </a:p>
        </p:txBody>
      </p:sp>
      <p:sp>
        <p:nvSpPr>
          <p:cNvPr id="3" name="Text Placeholder 2"/>
          <p:cNvSpPr>
            <a:spLocks noGrp="1"/>
          </p:cNvSpPr>
          <p:nvPr>
            <p:ph type="body" idx="1"/>
          </p:nvPr>
        </p:nvSpPr>
        <p:spPr/>
        <p:txBody>
          <a:bodyPr/>
          <a:lstStyle/>
          <a:p>
            <a:r>
              <a:rPr lang="en-US" dirty="0">
                <a:solidFill>
                  <a:schemeClr val="tx1">
                    <a:lumMod val="95000"/>
                  </a:schemeClr>
                </a:solidFill>
              </a:rPr>
              <a:t>Statement of the problem</a:t>
            </a:r>
          </a:p>
        </p:txBody>
      </p:sp>
    </p:spTree>
    <p:extLst>
      <p:ext uri="{BB962C8B-B14F-4D97-AF65-F5344CB8AC3E}">
        <p14:creationId xmlns:p14="http://schemas.microsoft.com/office/powerpoint/2010/main" val="418508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Receiver operating characteristic (ROC) curve </a:t>
            </a:r>
          </a:p>
        </p:txBody>
      </p:sp>
      <p:sp>
        <p:nvSpPr>
          <p:cNvPr id="3" name="Content Placeholder 2"/>
          <p:cNvSpPr>
            <a:spLocks noGrp="1"/>
          </p:cNvSpPr>
          <p:nvPr>
            <p:ph idx="1"/>
          </p:nvPr>
        </p:nvSpPr>
        <p:spPr>
          <a:xfrm>
            <a:off x="556592" y="1714500"/>
            <a:ext cx="4234070" cy="4666422"/>
          </a:xfrm>
        </p:spPr>
        <p:txBody>
          <a:bodyPr>
            <a:noAutofit/>
          </a:bodyPr>
          <a:lstStyle/>
          <a:p>
            <a:r>
              <a:rPr lang="en-US" sz="2400" dirty="0"/>
              <a:t>Because TPR only depends on positives, ROC curves do not measure the effects of negatives. </a:t>
            </a:r>
          </a:p>
          <a:p>
            <a:r>
              <a:rPr lang="en-US" sz="2400" dirty="0"/>
              <a:t>The area under the curve (AUC) assesses overall classification performance. AUC does not place more emphasis on one class over the other, so it does not reflect the minority class well.</a:t>
            </a:r>
          </a:p>
        </p:txBody>
      </p:sp>
      <p:pic>
        <p:nvPicPr>
          <p:cNvPr id="7" name="Picture 6">
            <a:extLst>
              <a:ext uri="{FF2B5EF4-FFF2-40B4-BE49-F238E27FC236}">
                <a16:creationId xmlns:a16="http://schemas.microsoft.com/office/drawing/2014/main" id="{3052C93A-765E-F740-A05B-0FD03A2C1D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3645" y="1714500"/>
            <a:ext cx="6634529" cy="4805656"/>
          </a:xfrm>
          <a:prstGeom prst="rect">
            <a:avLst/>
          </a:prstGeom>
          <a:solidFill>
            <a:schemeClr val="accent1"/>
          </a:solidFill>
        </p:spPr>
      </p:pic>
      <p:sp>
        <p:nvSpPr>
          <p:cNvPr id="8" name="Rectangle 7">
            <a:extLst>
              <a:ext uri="{FF2B5EF4-FFF2-40B4-BE49-F238E27FC236}">
                <a16:creationId xmlns:a16="http://schemas.microsoft.com/office/drawing/2014/main" id="{479AE342-FA34-A14E-B525-6E3D87922558}"/>
              </a:ext>
            </a:extLst>
          </p:cNvPr>
          <p:cNvSpPr/>
          <p:nvPr/>
        </p:nvSpPr>
        <p:spPr>
          <a:xfrm>
            <a:off x="5093645" y="2528717"/>
            <a:ext cx="1435008" cy="369332"/>
          </a:xfrm>
          <a:prstGeom prst="rect">
            <a:avLst/>
          </a:prstGeom>
        </p:spPr>
        <p:txBody>
          <a:bodyPr wrap="none">
            <a:spAutoFit/>
          </a:bodyPr>
          <a:lstStyle/>
          <a:p>
            <a:pPr algn="ctr"/>
            <a:r>
              <a:rPr lang="en-US" dirty="0">
                <a:solidFill>
                  <a:schemeClr val="bg1"/>
                </a:solidFill>
              </a:rPr>
              <a:t>TP/(TP+FN)</a:t>
            </a:r>
          </a:p>
        </p:txBody>
      </p:sp>
      <p:sp>
        <p:nvSpPr>
          <p:cNvPr id="9" name="Rectangle 8">
            <a:extLst>
              <a:ext uri="{FF2B5EF4-FFF2-40B4-BE49-F238E27FC236}">
                <a16:creationId xmlns:a16="http://schemas.microsoft.com/office/drawing/2014/main" id="{01CDA37B-85F5-8D42-900B-931E320A2E95}"/>
              </a:ext>
            </a:extLst>
          </p:cNvPr>
          <p:cNvSpPr/>
          <p:nvPr/>
        </p:nvSpPr>
        <p:spPr>
          <a:xfrm>
            <a:off x="8181331" y="5331551"/>
            <a:ext cx="1435008" cy="369332"/>
          </a:xfrm>
          <a:prstGeom prst="rect">
            <a:avLst/>
          </a:prstGeom>
        </p:spPr>
        <p:txBody>
          <a:bodyPr wrap="none">
            <a:spAutoFit/>
          </a:bodyPr>
          <a:lstStyle/>
          <a:p>
            <a:pPr algn="ctr"/>
            <a:r>
              <a:rPr lang="en-US" dirty="0">
                <a:solidFill>
                  <a:schemeClr val="bg1"/>
                </a:solidFill>
              </a:rPr>
              <a:t>FP/(FP+TN)</a:t>
            </a:r>
          </a:p>
        </p:txBody>
      </p:sp>
    </p:spTree>
    <p:extLst>
      <p:ext uri="{BB962C8B-B14F-4D97-AF65-F5344CB8AC3E}">
        <p14:creationId xmlns:p14="http://schemas.microsoft.com/office/powerpoint/2010/main" val="161912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cience Project 16x9">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060.potx" id="{B0D06C54-B873-49D2-AD73-EE9BB8599BFF}" vid="{334807F6-B3E0-4323-AC38-BDC7A606DAA1}"/>
    </a:ext>
  </a:extLst>
</a:theme>
</file>

<file path=ppt/theme/theme2.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Science Project 16x9</Template>
  <TotalTime>764</TotalTime>
  <Words>1191</Words>
  <Application>Microsoft Macintosh PowerPoint</Application>
  <PresentationFormat>Widescreen</PresentationFormat>
  <Paragraphs>157</Paragraphs>
  <Slides>21</Slides>
  <Notes>12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21</vt:i4>
      </vt:variant>
    </vt:vector>
  </HeadingPairs>
  <TitlesOfParts>
    <vt:vector size="23" baseType="lpstr">
      <vt:lpstr>Arial</vt:lpstr>
      <vt:lpstr>Science Project 16x9</vt:lpstr>
      <vt:lpstr>Sampling Methods for Extremely Imbalanced Data</vt:lpstr>
      <vt:lpstr>What is imbalanced data?</vt:lpstr>
      <vt:lpstr>Imbalanced data</vt:lpstr>
      <vt:lpstr>The Receiver operating characteristic (ROC) curve </vt:lpstr>
      <vt:lpstr>The Receiver operating characteristic (ROC) curve </vt:lpstr>
      <vt:lpstr>The Receiver operating characteristic (ROC) curve </vt:lpstr>
      <vt:lpstr>Area Under the (ROC) Curve, AUC</vt:lpstr>
      <vt:lpstr>Why can’t an ROC curve measure well?</vt:lpstr>
      <vt:lpstr>The Receiver operating characteristic (ROC) curve </vt:lpstr>
      <vt:lpstr>Should use the Precision-Recall curve</vt:lpstr>
      <vt:lpstr>Q. What are the remedies?</vt:lpstr>
      <vt:lpstr>PowerPoint Presentation</vt:lpstr>
      <vt:lpstr>Condensed Nearest Neighbor Rule (CNN)</vt:lpstr>
      <vt:lpstr>Edited Nearest Neighbor Rule (ENN)</vt:lpstr>
      <vt:lpstr>Tomek Links (1976)</vt:lpstr>
      <vt:lpstr>One-sided selection</vt:lpstr>
      <vt:lpstr>Near Miss</vt:lpstr>
      <vt:lpstr>PowerPoint Presentation</vt:lpstr>
      <vt:lpstr>Synthetic Minority Oversampling Technique (SMOTE)</vt:lpstr>
      <vt:lpstr>ADASYN: Adaptive Synthetic Sampling¶</vt:lpstr>
      <vt:lpstr>Work cited</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Project Title</dc:title>
  <dc:creator>Chris Kuo</dc:creator>
  <cp:lastModifiedBy>Chris Kuo</cp:lastModifiedBy>
  <cp:revision>98</cp:revision>
  <dcterms:created xsi:type="dcterms:W3CDTF">2018-03-24T21:31:47Z</dcterms:created>
  <dcterms:modified xsi:type="dcterms:W3CDTF">2018-07-17T01:43:59Z</dcterms:modified>
</cp:coreProperties>
</file>